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9"/>
  </p:notesMasterIdLst>
  <p:sldIdLst>
    <p:sldId id="256" r:id="rId2"/>
    <p:sldId id="305" r:id="rId3"/>
    <p:sldId id="306" r:id="rId4"/>
    <p:sldId id="257" r:id="rId5"/>
    <p:sldId id="258" r:id="rId6"/>
    <p:sldId id="259" r:id="rId7"/>
    <p:sldId id="260" r:id="rId8"/>
    <p:sldId id="261" r:id="rId9"/>
    <p:sldId id="296" r:id="rId10"/>
    <p:sldId id="262" r:id="rId11"/>
    <p:sldId id="263" r:id="rId12"/>
    <p:sldId id="264" r:id="rId13"/>
    <p:sldId id="265" r:id="rId14"/>
    <p:sldId id="266" r:id="rId15"/>
    <p:sldId id="267" r:id="rId16"/>
    <p:sldId id="268" r:id="rId17"/>
    <p:sldId id="269" r:id="rId18"/>
    <p:sldId id="307" r:id="rId19"/>
    <p:sldId id="270" r:id="rId20"/>
    <p:sldId id="271" r:id="rId21"/>
    <p:sldId id="272" r:id="rId22"/>
    <p:sldId id="273" r:id="rId23"/>
    <p:sldId id="274" r:id="rId24"/>
    <p:sldId id="275" r:id="rId25"/>
    <p:sldId id="308" r:id="rId26"/>
    <p:sldId id="297" r:id="rId27"/>
    <p:sldId id="298" r:id="rId28"/>
    <p:sldId id="299" r:id="rId29"/>
    <p:sldId id="300" r:id="rId30"/>
    <p:sldId id="304" r:id="rId31"/>
    <p:sldId id="301" r:id="rId32"/>
    <p:sldId id="311" r:id="rId33"/>
    <p:sldId id="303" r:id="rId34"/>
    <p:sldId id="309" r:id="rId35"/>
    <p:sldId id="276" r:id="rId36"/>
    <p:sldId id="277" r:id="rId37"/>
    <p:sldId id="278" r:id="rId38"/>
    <p:sldId id="279" r:id="rId39"/>
    <p:sldId id="280" r:id="rId40"/>
    <p:sldId id="310" r:id="rId41"/>
    <p:sldId id="281" r:id="rId42"/>
    <p:sldId id="282" r:id="rId43"/>
    <p:sldId id="283" r:id="rId44"/>
    <p:sldId id="285" r:id="rId45"/>
    <p:sldId id="286" r:id="rId46"/>
    <p:sldId id="287" r:id="rId47"/>
    <p:sldId id="288" r:id="rId48"/>
  </p:sldIdLst>
  <p:sldSz cx="9144000" cy="5143500" type="screen16x9"/>
  <p:notesSz cx="7007225" cy="92884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8438" autoAdjust="0"/>
  </p:normalViewPr>
  <p:slideViewPr>
    <p:cSldViewPr>
      <p:cViewPr varScale="1">
        <p:scale>
          <a:sx n="143" d="100"/>
          <a:sy n="143" d="100"/>
        </p:scale>
        <p:origin x="126" y="198"/>
      </p:cViewPr>
      <p:guideLst>
        <p:guide orient="horz" pos="1620"/>
        <p:guide pos="2880"/>
      </p:guideLst>
    </p:cSldViewPr>
  </p:slideViewPr>
  <p:outlineViewPr>
    <p:cViewPr>
      <p:scale>
        <a:sx n="33" d="100"/>
        <a:sy n="33" d="100"/>
      </p:scale>
      <p:origin x="0" y="178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6464" cy="464423"/>
          </a:xfrm>
          <a:prstGeom prst="rect">
            <a:avLst/>
          </a:prstGeom>
        </p:spPr>
        <p:txBody>
          <a:bodyPr vert="horz" lIns="93113" tIns="46557" rIns="93113" bIns="46557" rtlCol="0"/>
          <a:lstStyle>
            <a:lvl1pPr algn="l">
              <a:defRPr sz="1200"/>
            </a:lvl1pPr>
          </a:lstStyle>
          <a:p>
            <a:endParaRPr lang="en-US"/>
          </a:p>
        </p:txBody>
      </p:sp>
      <p:sp>
        <p:nvSpPr>
          <p:cNvPr id="3" name="Date Placeholder 2"/>
          <p:cNvSpPr>
            <a:spLocks noGrp="1"/>
          </p:cNvSpPr>
          <p:nvPr>
            <p:ph type="dt" idx="1"/>
          </p:nvPr>
        </p:nvSpPr>
        <p:spPr>
          <a:xfrm>
            <a:off x="3969139" y="0"/>
            <a:ext cx="3036464" cy="464423"/>
          </a:xfrm>
          <a:prstGeom prst="rect">
            <a:avLst/>
          </a:prstGeom>
        </p:spPr>
        <p:txBody>
          <a:bodyPr vert="horz" lIns="93113" tIns="46557" rIns="93113" bIns="46557" rtlCol="0"/>
          <a:lstStyle>
            <a:lvl1pPr algn="r">
              <a:defRPr sz="1200"/>
            </a:lvl1pPr>
          </a:lstStyle>
          <a:p>
            <a:fld id="{19E19F9C-7478-4276-9D9C-63308797EA06}" type="datetimeFigureOut">
              <a:rPr lang="en-US" smtClean="0"/>
              <a:pPr/>
              <a:t>5/8/2025</a:t>
            </a:fld>
            <a:endParaRPr lang="en-US"/>
          </a:p>
        </p:txBody>
      </p:sp>
      <p:sp>
        <p:nvSpPr>
          <p:cNvPr id="4" name="Slide Image Placeholder 3"/>
          <p:cNvSpPr>
            <a:spLocks noGrp="1" noRot="1" noChangeAspect="1"/>
          </p:cNvSpPr>
          <p:nvPr>
            <p:ph type="sldImg" idx="2"/>
          </p:nvPr>
        </p:nvSpPr>
        <p:spPr>
          <a:xfrm>
            <a:off x="407988" y="696913"/>
            <a:ext cx="6191250" cy="3482975"/>
          </a:xfrm>
          <a:prstGeom prst="rect">
            <a:avLst/>
          </a:prstGeom>
          <a:noFill/>
          <a:ln w="12700">
            <a:solidFill>
              <a:prstClr val="black"/>
            </a:solidFill>
          </a:ln>
        </p:spPr>
        <p:txBody>
          <a:bodyPr vert="horz" lIns="93113" tIns="46557" rIns="93113" bIns="46557" rtlCol="0" anchor="ctr"/>
          <a:lstStyle/>
          <a:p>
            <a:endParaRPr lang="en-US"/>
          </a:p>
        </p:txBody>
      </p:sp>
      <p:sp>
        <p:nvSpPr>
          <p:cNvPr id="5" name="Notes Placeholder 4"/>
          <p:cNvSpPr>
            <a:spLocks noGrp="1"/>
          </p:cNvSpPr>
          <p:nvPr>
            <p:ph type="body" sz="quarter" idx="3"/>
          </p:nvPr>
        </p:nvSpPr>
        <p:spPr>
          <a:xfrm>
            <a:off x="700723" y="4412020"/>
            <a:ext cx="5605780" cy="4179808"/>
          </a:xfrm>
          <a:prstGeom prst="rect">
            <a:avLst/>
          </a:prstGeom>
        </p:spPr>
        <p:txBody>
          <a:bodyPr vert="horz" lIns="93113" tIns="46557" rIns="93113" bIns="4655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2428"/>
            <a:ext cx="3036464" cy="464423"/>
          </a:xfrm>
          <a:prstGeom prst="rect">
            <a:avLst/>
          </a:prstGeom>
        </p:spPr>
        <p:txBody>
          <a:bodyPr vert="horz" lIns="93113" tIns="46557" rIns="93113" bIns="46557" rtlCol="0" anchor="b"/>
          <a:lstStyle>
            <a:lvl1pPr algn="l">
              <a:defRPr sz="1200"/>
            </a:lvl1pPr>
          </a:lstStyle>
          <a:p>
            <a:endParaRPr lang="en-US"/>
          </a:p>
        </p:txBody>
      </p:sp>
      <p:sp>
        <p:nvSpPr>
          <p:cNvPr id="7" name="Slide Number Placeholder 6"/>
          <p:cNvSpPr>
            <a:spLocks noGrp="1"/>
          </p:cNvSpPr>
          <p:nvPr>
            <p:ph type="sldNum" sz="quarter" idx="5"/>
          </p:nvPr>
        </p:nvSpPr>
        <p:spPr>
          <a:xfrm>
            <a:off x="3969139" y="8822428"/>
            <a:ext cx="3036464" cy="464423"/>
          </a:xfrm>
          <a:prstGeom prst="rect">
            <a:avLst/>
          </a:prstGeom>
        </p:spPr>
        <p:txBody>
          <a:bodyPr vert="horz" lIns="93113" tIns="46557" rIns="93113" bIns="46557" rtlCol="0" anchor="b"/>
          <a:lstStyle>
            <a:lvl1pPr algn="r">
              <a:defRPr sz="1200"/>
            </a:lvl1pPr>
          </a:lstStyle>
          <a:p>
            <a:fld id="{1DF96B2B-317E-42EA-9A5B-D4070C8B90FA}" type="slidenum">
              <a:rPr lang="en-US" smtClean="0"/>
              <a:pPr/>
              <a:t>‹#›</a:t>
            </a:fld>
            <a:endParaRPr lang="en-US"/>
          </a:p>
        </p:txBody>
      </p:sp>
    </p:spTree>
    <p:extLst>
      <p:ext uri="{BB962C8B-B14F-4D97-AF65-F5344CB8AC3E}">
        <p14:creationId xmlns:p14="http://schemas.microsoft.com/office/powerpoint/2010/main" val="3404099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lstStyle/>
          <a:p>
            <a:pPr algn="ctr"/>
            <a:r>
              <a:rPr lang="en-US" sz="3600" b="1" dirty="0"/>
              <a:t>Physics</a:t>
            </a:r>
            <a:r>
              <a:rPr lang="en-US" sz="3600" b="1" baseline="0" dirty="0"/>
              <a:t> Unit 12</a:t>
            </a:r>
            <a:endParaRPr lang="en-US" sz="3600" b="1" dirty="0"/>
          </a:p>
        </p:txBody>
      </p:sp>
      <p:sp>
        <p:nvSpPr>
          <p:cNvPr id="4" name="Slide Number Placeholder 3"/>
          <p:cNvSpPr>
            <a:spLocks noGrp="1"/>
          </p:cNvSpPr>
          <p:nvPr>
            <p:ph type="sldNum" sz="quarter" idx="10"/>
          </p:nvPr>
        </p:nvSpPr>
        <p:spPr/>
        <p:txBody>
          <a:bodyPr/>
          <a:lstStyle/>
          <a:p>
            <a:fld id="{1DF96B2B-317E-42EA-9A5B-D4070C8B90FA}" type="slidenum">
              <a:rPr lang="en-US" smtClean="0"/>
              <a:pPr/>
              <a:t>1</a:t>
            </a:fld>
            <a:endParaRPr lang="en-US"/>
          </a:p>
        </p:txBody>
      </p:sp>
    </p:spTree>
    <p:extLst>
      <p:ext uri="{BB962C8B-B14F-4D97-AF65-F5344CB8AC3E}">
        <p14:creationId xmlns:p14="http://schemas.microsoft.com/office/powerpoint/2010/main" val="2734835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F96B2B-317E-42EA-9A5B-D4070C8B90FA}" type="slidenum">
              <a:rPr lang="en-US" smtClean="0"/>
              <a:pPr/>
              <a:t>11</a:t>
            </a:fld>
            <a:endParaRPr lang="en-US"/>
          </a:p>
        </p:txBody>
      </p:sp>
    </p:spTree>
    <p:extLst>
      <p:ext uri="{BB962C8B-B14F-4D97-AF65-F5344CB8AC3E}">
        <p14:creationId xmlns:p14="http://schemas.microsoft.com/office/powerpoint/2010/main" val="2791793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F96B2B-317E-42EA-9A5B-D4070C8B90FA}"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r>
              <a:rPr lang="en-US" dirty="0"/>
              <a:t>While we don’t move</a:t>
            </a:r>
            <a:r>
              <a:rPr lang="en-US" baseline="0" dirty="0"/>
              <a:t> at relativistic velocities (speeds that are a large fraction of c), time dilation can cause problems.  For example, it would make clocks on GPS satellites out of synch with earth clocks and throw off the position.</a:t>
            </a:r>
            <a:endParaRPr lang="en-US" dirty="0"/>
          </a:p>
        </p:txBody>
      </p:sp>
      <p:sp>
        <p:nvSpPr>
          <p:cNvPr id="4" name="Slide Number Placeholder 3"/>
          <p:cNvSpPr>
            <a:spLocks noGrp="1"/>
          </p:cNvSpPr>
          <p:nvPr>
            <p:ph type="sldNum" sz="quarter" idx="10"/>
          </p:nvPr>
        </p:nvSpPr>
        <p:spPr/>
        <p:txBody>
          <a:bodyPr/>
          <a:lstStyle/>
          <a:p>
            <a:fld id="{1DF96B2B-317E-42EA-9A5B-D4070C8B90FA}"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pPr/>
                <a14:m>
                  <m:oMathPara xmlns:m="http://schemas.openxmlformats.org/officeDocument/2006/math">
                    <m:oMathParaPr>
                      <m:jc m:val="centerGroup"/>
                    </m:oMathParaPr>
                    <m:oMath xmlns:m="http://schemas.openxmlformats.org/officeDocument/2006/math">
                      <m:r>
                        <m:rPr>
                          <m:sty m:val="p"/>
                        </m:rPr>
                        <a:rPr lang="en-US" sz="1200" b="0" i="1" kern="1200" baseline="0" smtClean="0">
                          <a:solidFill>
                            <a:schemeClr val="tx1"/>
                          </a:solidFill>
                          <a:effectLst/>
                          <a:latin typeface="Cambria Math" panose="02040503050406030204" pitchFamily="18" charset="0"/>
                          <a:ea typeface="+mn-ea"/>
                          <a:cs typeface="+mn-cs"/>
                        </a:rPr>
                        <m:t>Δ</m:t>
                      </m:r>
                      <m:r>
                        <a:rPr lang="en-US" sz="1200" b="0" i="1" kern="1200" baseline="0" smtClean="0">
                          <a:solidFill>
                            <a:schemeClr val="tx1"/>
                          </a:solidFill>
                          <a:effectLst/>
                          <a:latin typeface="Cambria Math" panose="02040503050406030204" pitchFamily="18" charset="0"/>
                          <a:ea typeface="+mn-ea"/>
                          <a:cs typeface="+mn-cs"/>
                        </a:rPr>
                        <m:t>𝑡</m:t>
                      </m:r>
                      <m:r>
                        <a:rPr lang="en-US" sz="1200" b="0" i="1" kern="1200" baseline="0">
                          <a:solidFill>
                            <a:schemeClr val="tx1"/>
                          </a:solidFill>
                          <a:effectLst/>
                          <a:latin typeface="Cambria Math" panose="02040503050406030204" pitchFamily="18" charset="0"/>
                          <a:ea typeface="+mn-ea"/>
                          <a:cs typeface="+mn-cs"/>
                        </a:rPr>
                        <m:t>=10 </m:t>
                      </m:r>
                      <m:r>
                        <a:rPr lang="en-US" sz="1200" b="0" i="1" kern="1200" baseline="0">
                          <a:solidFill>
                            <a:schemeClr val="tx1"/>
                          </a:solidFill>
                          <a:effectLst/>
                          <a:latin typeface="Cambria Math" panose="02040503050406030204" pitchFamily="18" charset="0"/>
                          <a:ea typeface="+mn-ea"/>
                          <a:cs typeface="+mn-cs"/>
                        </a:rPr>
                        <m:t>𝑚𝑖𝑛𝑢𝑡𝑒𝑠</m:t>
                      </m:r>
                      <m:r>
                        <a:rPr lang="en-US" sz="1200" b="0" i="1" kern="1200" baseline="0">
                          <a:solidFill>
                            <a:schemeClr val="tx1"/>
                          </a:solidFill>
                          <a:effectLst/>
                          <a:latin typeface="Cambria Math" panose="02040503050406030204" pitchFamily="18" charset="0"/>
                          <a:ea typeface="+mn-ea"/>
                          <a:cs typeface="+mn-cs"/>
                        </a:rPr>
                        <m:t>, </m:t>
                      </m:r>
                      <m:r>
                        <a:rPr lang="en-US" sz="1200" b="0" i="1" kern="1200" baseline="0">
                          <a:solidFill>
                            <a:schemeClr val="tx1"/>
                          </a:solidFill>
                          <a:effectLst/>
                          <a:latin typeface="Cambria Math" panose="02040503050406030204" pitchFamily="18" charset="0"/>
                          <a:ea typeface="+mn-ea"/>
                          <a:cs typeface="+mn-cs"/>
                        </a:rPr>
                        <m:t>𝑣</m:t>
                      </m:r>
                      <m:r>
                        <a:rPr lang="en-US" sz="1200" b="0" i="1" kern="1200" baseline="0">
                          <a:solidFill>
                            <a:schemeClr val="tx1"/>
                          </a:solidFill>
                          <a:effectLst/>
                          <a:latin typeface="Cambria Math" panose="02040503050406030204" pitchFamily="18" charset="0"/>
                          <a:ea typeface="+mn-ea"/>
                          <a:cs typeface="+mn-cs"/>
                        </a:rPr>
                        <m:t>=0.25</m:t>
                      </m:r>
                      <m:r>
                        <a:rPr lang="en-US" sz="1200" b="0" i="1" kern="1200" baseline="0">
                          <a:solidFill>
                            <a:schemeClr val="tx1"/>
                          </a:solidFill>
                          <a:effectLst/>
                          <a:latin typeface="Cambria Math" panose="02040503050406030204" pitchFamily="18" charset="0"/>
                          <a:ea typeface="+mn-ea"/>
                          <a:cs typeface="+mn-cs"/>
                        </a:rPr>
                        <m:t>𝑐</m:t>
                      </m:r>
                    </m:oMath>
                  </m:oMathPara>
                </a14:m>
                <a:endParaRPr lang="en-US" sz="1200" b="0" kern="1200" baseline="0" dirty="0">
                  <a:solidFill>
                    <a:schemeClr val="tx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r>
                        <a:rPr lang="en-US" sz="1200" b="0" i="1" kern="1200" baseline="0" smtClean="0">
                          <a:solidFill>
                            <a:schemeClr val="tx1"/>
                          </a:solidFill>
                          <a:effectLst/>
                          <a:latin typeface="Cambria Math" panose="02040503050406030204" pitchFamily="18" charset="0"/>
                          <a:ea typeface="+mn-ea"/>
                          <a:cs typeface="+mn-cs"/>
                        </a:rPr>
                        <m:t>𝛥</m:t>
                      </m:r>
                      <m:r>
                        <a:rPr lang="en-US" sz="1200" b="0" i="1" kern="1200" baseline="0" smtClean="0">
                          <a:solidFill>
                            <a:schemeClr val="tx1"/>
                          </a:solidFill>
                          <a:effectLst/>
                          <a:latin typeface="Cambria Math" panose="02040503050406030204" pitchFamily="18" charset="0"/>
                          <a:ea typeface="+mn-ea"/>
                          <a:cs typeface="+mn-cs"/>
                        </a:rPr>
                        <m:t>𝑡</m:t>
                      </m:r>
                      <m:r>
                        <a:rPr lang="en-US" sz="1200" b="0" kern="1200" baseline="0">
                          <a:solidFill>
                            <a:schemeClr val="tx1"/>
                          </a:solidFill>
                          <a:effectLst/>
                          <a:latin typeface="Cambria Math" panose="02040503050406030204" pitchFamily="18" charset="0"/>
                          <a:ea typeface="+mn-ea"/>
                          <a:cs typeface="+mn-cs"/>
                        </a:rPr>
                        <m:t>=</m:t>
                      </m:r>
                      <m:f>
                        <m:fPr>
                          <m:ctrlPr>
                            <a:rPr lang="en-US" sz="1200" b="0" i="1" kern="1200" baseline="0">
                              <a:solidFill>
                                <a:schemeClr val="tx1"/>
                              </a:solidFill>
                              <a:effectLst/>
                              <a:latin typeface="Cambria Math" panose="02040503050406030204" pitchFamily="18" charset="0"/>
                              <a:ea typeface="+mn-ea"/>
                              <a:cs typeface="+mn-cs"/>
                            </a:rPr>
                          </m:ctrlPr>
                        </m:fPr>
                        <m:num>
                          <m:r>
                            <a:rPr lang="en-US" sz="1200" b="0" i="1" kern="1200" baseline="0">
                              <a:solidFill>
                                <a:schemeClr val="tx1"/>
                              </a:solidFill>
                              <a:effectLst/>
                              <a:latin typeface="Cambria Math" panose="02040503050406030204" pitchFamily="18" charset="0"/>
                              <a:ea typeface="+mn-ea"/>
                              <a:cs typeface="+mn-cs"/>
                            </a:rPr>
                            <m:t>𝛥</m:t>
                          </m:r>
                          <m:sSub>
                            <m:sSubPr>
                              <m:ctrlPr>
                                <a:rPr lang="en-US" sz="1200" b="0" i="1" kern="1200" baseline="0">
                                  <a:solidFill>
                                    <a:schemeClr val="tx1"/>
                                  </a:solidFill>
                                  <a:effectLst/>
                                  <a:latin typeface="Cambria Math" panose="02040503050406030204" pitchFamily="18" charset="0"/>
                                  <a:ea typeface="+mn-ea"/>
                                  <a:cs typeface="+mn-cs"/>
                                </a:rPr>
                              </m:ctrlPr>
                            </m:sSubPr>
                            <m:e>
                              <m:r>
                                <a:rPr lang="en-US" sz="1200" b="0" i="1" kern="1200" baseline="0">
                                  <a:solidFill>
                                    <a:schemeClr val="tx1"/>
                                  </a:solidFill>
                                  <a:effectLst/>
                                  <a:latin typeface="Cambria Math" panose="02040503050406030204" pitchFamily="18" charset="0"/>
                                  <a:ea typeface="+mn-ea"/>
                                  <a:cs typeface="+mn-cs"/>
                                </a:rPr>
                                <m:t>𝑡</m:t>
                              </m:r>
                            </m:e>
                            <m:sub>
                              <m:r>
                                <a:rPr lang="en-US" sz="1200" b="0" i="1" kern="1200" baseline="0">
                                  <a:solidFill>
                                    <a:schemeClr val="tx1"/>
                                  </a:solidFill>
                                  <a:effectLst/>
                                  <a:latin typeface="Cambria Math" panose="02040503050406030204" pitchFamily="18" charset="0"/>
                                  <a:ea typeface="+mn-ea"/>
                                  <a:cs typeface="+mn-cs"/>
                                </a:rPr>
                                <m:t>0</m:t>
                              </m:r>
                            </m:sub>
                          </m:sSub>
                        </m:num>
                        <m:den>
                          <m:rad>
                            <m:radPr>
                              <m:degHide m:val="on"/>
                              <m:ctrlPr>
                                <a:rPr lang="en-US" sz="1200" b="0" i="1" kern="1200" baseline="0">
                                  <a:solidFill>
                                    <a:schemeClr val="tx1"/>
                                  </a:solidFill>
                                  <a:effectLst/>
                                  <a:latin typeface="Cambria Math" panose="02040503050406030204" pitchFamily="18" charset="0"/>
                                  <a:ea typeface="+mn-ea"/>
                                  <a:cs typeface="+mn-cs"/>
                                </a:rPr>
                              </m:ctrlPr>
                            </m:radPr>
                            <m:deg/>
                            <m:e>
                              <m:r>
                                <a:rPr lang="en-US" sz="1200" b="0" i="1" kern="1200" baseline="0">
                                  <a:solidFill>
                                    <a:schemeClr val="tx1"/>
                                  </a:solidFill>
                                  <a:effectLst/>
                                  <a:latin typeface="Cambria Math" panose="02040503050406030204" pitchFamily="18" charset="0"/>
                                  <a:ea typeface="+mn-ea"/>
                                  <a:cs typeface="+mn-cs"/>
                                </a:rPr>
                                <m:t>1−</m:t>
                              </m:r>
                              <m:d>
                                <m:dPr>
                                  <m:ctrlPr>
                                    <a:rPr lang="en-US" sz="1200" b="0" i="1" kern="1200" baseline="0">
                                      <a:solidFill>
                                        <a:schemeClr val="tx1"/>
                                      </a:solidFill>
                                      <a:effectLst/>
                                      <a:latin typeface="Cambria Math" panose="02040503050406030204" pitchFamily="18" charset="0"/>
                                      <a:ea typeface="+mn-ea"/>
                                      <a:cs typeface="+mn-cs"/>
                                    </a:rPr>
                                  </m:ctrlPr>
                                </m:dPr>
                                <m:e>
                                  <m:f>
                                    <m:fPr>
                                      <m:ctrlPr>
                                        <a:rPr lang="en-US" sz="1200" b="0" i="1" kern="1200" baseline="0">
                                          <a:solidFill>
                                            <a:schemeClr val="tx1"/>
                                          </a:solidFill>
                                          <a:effectLst/>
                                          <a:latin typeface="Cambria Math" panose="02040503050406030204" pitchFamily="18" charset="0"/>
                                          <a:ea typeface="+mn-ea"/>
                                          <a:cs typeface="+mn-cs"/>
                                        </a:rPr>
                                      </m:ctrlPr>
                                    </m:fPr>
                                    <m:num>
                                      <m:sSup>
                                        <m:sSupPr>
                                          <m:ctrlPr>
                                            <a:rPr lang="en-US" sz="1200" b="0" i="1" kern="1200" baseline="0">
                                              <a:solidFill>
                                                <a:schemeClr val="tx1"/>
                                              </a:solidFill>
                                              <a:effectLst/>
                                              <a:latin typeface="Cambria Math" panose="02040503050406030204" pitchFamily="18" charset="0"/>
                                              <a:ea typeface="+mn-ea"/>
                                              <a:cs typeface="+mn-cs"/>
                                            </a:rPr>
                                          </m:ctrlPr>
                                        </m:sSupPr>
                                        <m:e>
                                          <m:r>
                                            <a:rPr lang="en-US" sz="1200" b="0" i="1" kern="1200" baseline="0">
                                              <a:solidFill>
                                                <a:schemeClr val="tx1"/>
                                              </a:solidFill>
                                              <a:effectLst/>
                                              <a:latin typeface="Cambria Math" panose="02040503050406030204" pitchFamily="18" charset="0"/>
                                              <a:ea typeface="+mn-ea"/>
                                              <a:cs typeface="+mn-cs"/>
                                            </a:rPr>
                                            <m:t>𝑣</m:t>
                                          </m:r>
                                        </m:e>
                                        <m:sup>
                                          <m:r>
                                            <a:rPr lang="en-US" sz="1200" b="0" i="1" kern="1200" baseline="0">
                                              <a:solidFill>
                                                <a:schemeClr val="tx1"/>
                                              </a:solidFill>
                                              <a:effectLst/>
                                              <a:latin typeface="Cambria Math" panose="02040503050406030204" pitchFamily="18" charset="0"/>
                                              <a:ea typeface="+mn-ea"/>
                                              <a:cs typeface="+mn-cs"/>
                                            </a:rPr>
                                            <m:t>2</m:t>
                                          </m:r>
                                        </m:sup>
                                      </m:sSup>
                                    </m:num>
                                    <m:den>
                                      <m:sSup>
                                        <m:sSupPr>
                                          <m:ctrlPr>
                                            <a:rPr lang="en-US" sz="1200" b="0" i="1" kern="1200" baseline="0">
                                              <a:solidFill>
                                                <a:schemeClr val="tx1"/>
                                              </a:solidFill>
                                              <a:effectLst/>
                                              <a:latin typeface="Cambria Math" panose="02040503050406030204" pitchFamily="18" charset="0"/>
                                              <a:ea typeface="+mn-ea"/>
                                              <a:cs typeface="+mn-cs"/>
                                            </a:rPr>
                                          </m:ctrlPr>
                                        </m:sSupPr>
                                        <m:e>
                                          <m:r>
                                            <a:rPr lang="en-US" sz="1200" b="0" i="1" kern="1200" baseline="0">
                                              <a:solidFill>
                                                <a:schemeClr val="tx1"/>
                                              </a:solidFill>
                                              <a:effectLst/>
                                              <a:latin typeface="Cambria Math" panose="02040503050406030204" pitchFamily="18" charset="0"/>
                                              <a:ea typeface="+mn-ea"/>
                                              <a:cs typeface="+mn-cs"/>
                                            </a:rPr>
                                            <m:t>𝑐</m:t>
                                          </m:r>
                                        </m:e>
                                        <m:sup>
                                          <m:r>
                                            <a:rPr lang="en-US" sz="1200" b="0" i="1" kern="1200" baseline="0">
                                              <a:solidFill>
                                                <a:schemeClr val="tx1"/>
                                              </a:solidFill>
                                              <a:effectLst/>
                                              <a:latin typeface="Cambria Math" panose="02040503050406030204" pitchFamily="18" charset="0"/>
                                              <a:ea typeface="+mn-ea"/>
                                              <a:cs typeface="+mn-cs"/>
                                            </a:rPr>
                                            <m:t>2</m:t>
                                          </m:r>
                                        </m:sup>
                                      </m:sSup>
                                    </m:den>
                                  </m:f>
                                </m:e>
                              </m:d>
                            </m:e>
                          </m:rad>
                        </m:den>
                      </m:f>
                    </m:oMath>
                  </m:oMathPara>
                </a14:m>
                <a:endParaRPr lang="en-US" sz="1200" b="0" kern="1200" baseline="0" dirty="0">
                  <a:solidFill>
                    <a:schemeClr val="tx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r>
                        <a:rPr lang="en-US" sz="1200" b="0" i="1" kern="1200" baseline="0" smtClean="0">
                          <a:solidFill>
                            <a:schemeClr val="tx1"/>
                          </a:solidFill>
                          <a:effectLst/>
                          <a:latin typeface="Cambria Math" panose="02040503050406030204" pitchFamily="18" charset="0"/>
                          <a:ea typeface="+mn-ea"/>
                          <a:cs typeface="+mn-cs"/>
                        </a:rPr>
                        <m:t>10 </m:t>
                      </m:r>
                      <m:r>
                        <a:rPr lang="en-US" sz="1200" b="0" i="1" kern="1200" baseline="0" smtClean="0">
                          <a:solidFill>
                            <a:schemeClr val="tx1"/>
                          </a:solidFill>
                          <a:effectLst/>
                          <a:latin typeface="Cambria Math" panose="02040503050406030204" pitchFamily="18" charset="0"/>
                          <a:ea typeface="+mn-ea"/>
                          <a:cs typeface="+mn-cs"/>
                        </a:rPr>
                        <m:t>𝑚𝑖𝑛𝑢𝑡𝑒𝑠</m:t>
                      </m:r>
                      <m:r>
                        <a:rPr lang="en-US" sz="1200" b="0" kern="1200" baseline="0">
                          <a:solidFill>
                            <a:schemeClr val="tx1"/>
                          </a:solidFill>
                          <a:effectLst/>
                          <a:latin typeface="Cambria Math" panose="02040503050406030204" pitchFamily="18" charset="0"/>
                          <a:ea typeface="+mn-ea"/>
                          <a:cs typeface="+mn-cs"/>
                        </a:rPr>
                        <m:t>=</m:t>
                      </m:r>
                      <m:f>
                        <m:fPr>
                          <m:ctrlPr>
                            <a:rPr lang="en-US" sz="1200" b="0" i="1" kern="1200" baseline="0">
                              <a:solidFill>
                                <a:schemeClr val="tx1"/>
                              </a:solidFill>
                              <a:effectLst/>
                              <a:latin typeface="Cambria Math" panose="02040503050406030204" pitchFamily="18" charset="0"/>
                              <a:ea typeface="+mn-ea"/>
                              <a:cs typeface="+mn-cs"/>
                            </a:rPr>
                          </m:ctrlPr>
                        </m:fPr>
                        <m:num>
                          <m:r>
                            <a:rPr lang="en-US" sz="1200" b="0" i="1" kern="1200" baseline="0">
                              <a:solidFill>
                                <a:schemeClr val="tx1"/>
                              </a:solidFill>
                              <a:effectLst/>
                              <a:latin typeface="Cambria Math" panose="02040503050406030204" pitchFamily="18" charset="0"/>
                              <a:ea typeface="+mn-ea"/>
                              <a:cs typeface="+mn-cs"/>
                            </a:rPr>
                            <m:t>𝛥</m:t>
                          </m:r>
                          <m:sSub>
                            <m:sSubPr>
                              <m:ctrlPr>
                                <a:rPr lang="en-US" sz="1200" b="0" i="1" kern="1200" baseline="0">
                                  <a:solidFill>
                                    <a:schemeClr val="tx1"/>
                                  </a:solidFill>
                                  <a:effectLst/>
                                  <a:latin typeface="Cambria Math" panose="02040503050406030204" pitchFamily="18" charset="0"/>
                                  <a:ea typeface="+mn-ea"/>
                                  <a:cs typeface="+mn-cs"/>
                                </a:rPr>
                              </m:ctrlPr>
                            </m:sSubPr>
                            <m:e>
                              <m:r>
                                <a:rPr lang="en-US" sz="1200" b="0" i="1" kern="1200" baseline="0">
                                  <a:solidFill>
                                    <a:schemeClr val="tx1"/>
                                  </a:solidFill>
                                  <a:effectLst/>
                                  <a:latin typeface="Cambria Math" panose="02040503050406030204" pitchFamily="18" charset="0"/>
                                  <a:ea typeface="+mn-ea"/>
                                  <a:cs typeface="+mn-cs"/>
                                </a:rPr>
                                <m:t>𝑡</m:t>
                              </m:r>
                            </m:e>
                            <m:sub>
                              <m:r>
                                <a:rPr lang="en-US" sz="1200" b="0" i="1" kern="1200" baseline="0">
                                  <a:solidFill>
                                    <a:schemeClr val="tx1"/>
                                  </a:solidFill>
                                  <a:effectLst/>
                                  <a:latin typeface="Cambria Math" panose="02040503050406030204" pitchFamily="18" charset="0"/>
                                  <a:ea typeface="+mn-ea"/>
                                  <a:cs typeface="+mn-cs"/>
                                </a:rPr>
                                <m:t>0</m:t>
                              </m:r>
                            </m:sub>
                          </m:sSub>
                        </m:num>
                        <m:den>
                          <m:rad>
                            <m:radPr>
                              <m:degHide m:val="on"/>
                              <m:ctrlPr>
                                <a:rPr lang="en-US" sz="1200" b="0" i="1" kern="1200" baseline="0">
                                  <a:solidFill>
                                    <a:schemeClr val="tx1"/>
                                  </a:solidFill>
                                  <a:effectLst/>
                                  <a:latin typeface="Cambria Math" panose="02040503050406030204" pitchFamily="18" charset="0"/>
                                  <a:ea typeface="+mn-ea"/>
                                  <a:cs typeface="+mn-cs"/>
                                </a:rPr>
                              </m:ctrlPr>
                            </m:radPr>
                            <m:deg/>
                            <m:e>
                              <m:r>
                                <a:rPr lang="en-US" sz="1200" b="0" i="1" kern="1200" baseline="0">
                                  <a:solidFill>
                                    <a:schemeClr val="tx1"/>
                                  </a:solidFill>
                                  <a:effectLst/>
                                  <a:latin typeface="Cambria Math" panose="02040503050406030204" pitchFamily="18" charset="0"/>
                                  <a:ea typeface="+mn-ea"/>
                                  <a:cs typeface="+mn-cs"/>
                                </a:rPr>
                                <m:t>1−</m:t>
                              </m:r>
                              <m:d>
                                <m:dPr>
                                  <m:ctrlPr>
                                    <a:rPr lang="en-US" sz="1200" b="0" i="1" kern="1200" baseline="0">
                                      <a:solidFill>
                                        <a:schemeClr val="tx1"/>
                                      </a:solidFill>
                                      <a:effectLst/>
                                      <a:latin typeface="Cambria Math" panose="02040503050406030204" pitchFamily="18" charset="0"/>
                                      <a:ea typeface="+mn-ea"/>
                                      <a:cs typeface="+mn-cs"/>
                                    </a:rPr>
                                  </m:ctrlPr>
                                </m:dPr>
                                <m:e>
                                  <m:f>
                                    <m:fPr>
                                      <m:ctrlPr>
                                        <a:rPr lang="en-US" sz="1200" b="0" i="1" kern="1200" baseline="0">
                                          <a:solidFill>
                                            <a:schemeClr val="tx1"/>
                                          </a:solidFill>
                                          <a:effectLst/>
                                          <a:latin typeface="Cambria Math" panose="02040503050406030204" pitchFamily="18" charset="0"/>
                                          <a:ea typeface="+mn-ea"/>
                                          <a:cs typeface="+mn-cs"/>
                                        </a:rPr>
                                      </m:ctrlPr>
                                    </m:fPr>
                                    <m:num>
                                      <m:sSup>
                                        <m:sSupPr>
                                          <m:ctrlPr>
                                            <a:rPr lang="en-US" sz="1200" b="0" i="1" kern="1200" baseline="0">
                                              <a:solidFill>
                                                <a:schemeClr val="tx1"/>
                                              </a:solidFill>
                                              <a:effectLst/>
                                              <a:latin typeface="Cambria Math" panose="02040503050406030204" pitchFamily="18" charset="0"/>
                                              <a:ea typeface="+mn-ea"/>
                                              <a:cs typeface="+mn-cs"/>
                                            </a:rPr>
                                          </m:ctrlPr>
                                        </m:sSupPr>
                                        <m:e>
                                          <m:d>
                                            <m:dPr>
                                              <m:ctrlPr>
                                                <a:rPr lang="en-US" sz="1200" b="0" i="1" kern="1200" baseline="0">
                                                  <a:solidFill>
                                                    <a:schemeClr val="tx1"/>
                                                  </a:solidFill>
                                                  <a:effectLst/>
                                                  <a:latin typeface="Cambria Math" panose="02040503050406030204" pitchFamily="18" charset="0"/>
                                                  <a:ea typeface="+mn-ea"/>
                                                  <a:cs typeface="+mn-cs"/>
                                                </a:rPr>
                                              </m:ctrlPr>
                                            </m:dPr>
                                            <m:e>
                                              <m:r>
                                                <a:rPr lang="en-US" sz="1200" b="0" i="1" kern="1200" baseline="0">
                                                  <a:solidFill>
                                                    <a:schemeClr val="tx1"/>
                                                  </a:solidFill>
                                                  <a:effectLst/>
                                                  <a:latin typeface="Cambria Math" panose="02040503050406030204" pitchFamily="18" charset="0"/>
                                                  <a:ea typeface="+mn-ea"/>
                                                  <a:cs typeface="+mn-cs"/>
                                                </a:rPr>
                                                <m:t>0</m:t>
                                              </m:r>
                                              <m:r>
                                                <a:rPr lang="en-US" sz="1200" b="0" kern="1200" baseline="0">
                                                  <a:solidFill>
                                                    <a:schemeClr val="tx1"/>
                                                  </a:solidFill>
                                                  <a:effectLst/>
                                                  <a:latin typeface="Cambria Math" panose="02040503050406030204" pitchFamily="18" charset="0"/>
                                                  <a:ea typeface="+mn-ea"/>
                                                  <a:cs typeface="+mn-cs"/>
                                                </a:rPr>
                                                <m:t>.</m:t>
                                              </m:r>
                                              <m:r>
                                                <a:rPr lang="en-US" sz="1200" b="0" i="1" kern="1200" baseline="0">
                                                  <a:solidFill>
                                                    <a:schemeClr val="tx1"/>
                                                  </a:solidFill>
                                                  <a:effectLst/>
                                                  <a:latin typeface="Cambria Math" panose="02040503050406030204" pitchFamily="18" charset="0"/>
                                                  <a:ea typeface="+mn-ea"/>
                                                  <a:cs typeface="+mn-cs"/>
                                                </a:rPr>
                                                <m:t>25</m:t>
                                              </m:r>
                                              <m:r>
                                                <a:rPr lang="en-US" sz="1200" b="0" i="1" kern="1200" baseline="0">
                                                  <a:solidFill>
                                                    <a:schemeClr val="tx1"/>
                                                  </a:solidFill>
                                                  <a:effectLst/>
                                                  <a:latin typeface="Cambria Math" panose="02040503050406030204" pitchFamily="18" charset="0"/>
                                                  <a:ea typeface="+mn-ea"/>
                                                  <a:cs typeface="+mn-cs"/>
                                                </a:rPr>
                                                <m:t>𝑐</m:t>
                                              </m:r>
                                            </m:e>
                                          </m:d>
                                        </m:e>
                                        <m:sup>
                                          <m:r>
                                            <a:rPr lang="en-US" sz="1200" b="0" i="1" kern="1200" baseline="0">
                                              <a:solidFill>
                                                <a:schemeClr val="tx1"/>
                                              </a:solidFill>
                                              <a:effectLst/>
                                              <a:latin typeface="Cambria Math" panose="02040503050406030204" pitchFamily="18" charset="0"/>
                                              <a:ea typeface="+mn-ea"/>
                                              <a:cs typeface="+mn-cs"/>
                                            </a:rPr>
                                            <m:t>2</m:t>
                                          </m:r>
                                        </m:sup>
                                      </m:sSup>
                                    </m:num>
                                    <m:den>
                                      <m:sSup>
                                        <m:sSupPr>
                                          <m:ctrlPr>
                                            <a:rPr lang="en-US" sz="1200" b="0" i="1" kern="1200" baseline="0">
                                              <a:solidFill>
                                                <a:schemeClr val="tx1"/>
                                              </a:solidFill>
                                              <a:effectLst/>
                                              <a:latin typeface="Cambria Math" panose="02040503050406030204" pitchFamily="18" charset="0"/>
                                              <a:ea typeface="+mn-ea"/>
                                              <a:cs typeface="+mn-cs"/>
                                            </a:rPr>
                                          </m:ctrlPr>
                                        </m:sSupPr>
                                        <m:e>
                                          <m:r>
                                            <a:rPr lang="en-US" sz="1200" b="0" i="1" kern="1200" baseline="0">
                                              <a:solidFill>
                                                <a:schemeClr val="tx1"/>
                                              </a:solidFill>
                                              <a:effectLst/>
                                              <a:latin typeface="Cambria Math" panose="02040503050406030204" pitchFamily="18" charset="0"/>
                                              <a:ea typeface="+mn-ea"/>
                                              <a:cs typeface="+mn-cs"/>
                                            </a:rPr>
                                            <m:t>𝑐</m:t>
                                          </m:r>
                                        </m:e>
                                        <m:sup>
                                          <m:r>
                                            <a:rPr lang="en-US" sz="1200" b="0" i="1" kern="1200" baseline="0">
                                              <a:solidFill>
                                                <a:schemeClr val="tx1"/>
                                              </a:solidFill>
                                              <a:effectLst/>
                                              <a:latin typeface="Cambria Math" panose="02040503050406030204" pitchFamily="18" charset="0"/>
                                              <a:ea typeface="+mn-ea"/>
                                              <a:cs typeface="+mn-cs"/>
                                            </a:rPr>
                                            <m:t>2</m:t>
                                          </m:r>
                                        </m:sup>
                                      </m:sSup>
                                    </m:den>
                                  </m:f>
                                </m:e>
                              </m:d>
                            </m:e>
                          </m:rad>
                        </m:den>
                      </m:f>
                      <m:r>
                        <a:rPr lang="en-US" sz="1200" b="0" kern="1200" baseline="0">
                          <a:solidFill>
                            <a:schemeClr val="tx1"/>
                          </a:solidFill>
                          <a:effectLst/>
                          <a:latin typeface="Cambria Math" panose="02040503050406030204" pitchFamily="18" charset="0"/>
                          <a:ea typeface="+mn-ea"/>
                          <a:cs typeface="+mn-cs"/>
                        </a:rPr>
                        <m:t>→</m:t>
                      </m:r>
                      <m:r>
                        <a:rPr lang="en-US" sz="1200" b="0" i="1" kern="1200" baseline="0">
                          <a:solidFill>
                            <a:schemeClr val="tx1"/>
                          </a:solidFill>
                          <a:effectLst/>
                          <a:latin typeface="Cambria Math" panose="02040503050406030204" pitchFamily="18" charset="0"/>
                          <a:ea typeface="+mn-ea"/>
                          <a:cs typeface="+mn-cs"/>
                        </a:rPr>
                        <m:t>𝛥</m:t>
                      </m:r>
                      <m:sSub>
                        <m:sSubPr>
                          <m:ctrlPr>
                            <a:rPr lang="en-US" sz="1200" b="0" i="1" kern="1200" baseline="0">
                              <a:solidFill>
                                <a:schemeClr val="tx1"/>
                              </a:solidFill>
                              <a:effectLst/>
                              <a:latin typeface="Cambria Math" panose="02040503050406030204" pitchFamily="18" charset="0"/>
                              <a:ea typeface="+mn-ea"/>
                              <a:cs typeface="+mn-cs"/>
                            </a:rPr>
                          </m:ctrlPr>
                        </m:sSubPr>
                        <m:e>
                          <m:r>
                            <a:rPr lang="en-US" sz="1200" b="0" i="1" kern="1200" baseline="0">
                              <a:solidFill>
                                <a:schemeClr val="tx1"/>
                              </a:solidFill>
                              <a:effectLst/>
                              <a:latin typeface="Cambria Math" panose="02040503050406030204" pitchFamily="18" charset="0"/>
                              <a:ea typeface="+mn-ea"/>
                              <a:cs typeface="+mn-cs"/>
                            </a:rPr>
                            <m:t>𝑡</m:t>
                          </m:r>
                        </m:e>
                        <m:sub>
                          <m:r>
                            <a:rPr lang="en-US" sz="1200" b="0" i="1" kern="1200" baseline="0">
                              <a:solidFill>
                                <a:schemeClr val="tx1"/>
                              </a:solidFill>
                              <a:effectLst/>
                              <a:latin typeface="Cambria Math" panose="02040503050406030204" pitchFamily="18" charset="0"/>
                              <a:ea typeface="+mn-ea"/>
                              <a:cs typeface="+mn-cs"/>
                            </a:rPr>
                            <m:t>0</m:t>
                          </m:r>
                        </m:sub>
                      </m:sSub>
                      <m:r>
                        <a:rPr lang="en-US" sz="1200" b="0" kern="1200" baseline="0">
                          <a:solidFill>
                            <a:schemeClr val="tx1"/>
                          </a:solidFill>
                          <a:effectLst/>
                          <a:latin typeface="Cambria Math" panose="02040503050406030204" pitchFamily="18" charset="0"/>
                          <a:ea typeface="+mn-ea"/>
                          <a:cs typeface="+mn-cs"/>
                        </a:rPr>
                        <m:t>=</m:t>
                      </m:r>
                      <m:r>
                        <a:rPr lang="en-US" sz="1200" b="0" i="1" kern="1200" baseline="0">
                          <a:solidFill>
                            <a:schemeClr val="tx1"/>
                          </a:solidFill>
                          <a:effectLst/>
                          <a:latin typeface="Cambria Math" panose="02040503050406030204" pitchFamily="18" charset="0"/>
                          <a:ea typeface="+mn-ea"/>
                          <a:cs typeface="+mn-cs"/>
                        </a:rPr>
                        <m:t>10</m:t>
                      </m:r>
                      <m:func>
                        <m:funcPr>
                          <m:ctrlPr>
                            <a:rPr lang="en-US" sz="1200" b="0" i="1" kern="1200" baseline="0">
                              <a:solidFill>
                                <a:schemeClr val="tx1"/>
                              </a:solidFill>
                              <a:effectLst/>
                              <a:latin typeface="Cambria Math" panose="02040503050406030204" pitchFamily="18" charset="0"/>
                              <a:ea typeface="+mn-ea"/>
                              <a:cs typeface="+mn-cs"/>
                            </a:rPr>
                          </m:ctrlPr>
                        </m:funcPr>
                        <m:fName>
                          <m:r>
                            <m:rPr>
                              <m:sty m:val="p"/>
                            </m:rPr>
                            <a:rPr lang="en-US" sz="1200" b="0" i="0" kern="1200" baseline="0">
                              <a:solidFill>
                                <a:schemeClr val="tx1"/>
                              </a:solidFill>
                              <a:effectLst/>
                              <a:latin typeface="Cambria Math" panose="02040503050406030204" pitchFamily="18" charset="0"/>
                              <a:ea typeface="+mn-ea"/>
                              <a:cs typeface="+mn-cs"/>
                            </a:rPr>
                            <m:t>min</m:t>
                          </m:r>
                        </m:fName>
                        <m:e>
                          <m:rad>
                            <m:radPr>
                              <m:degHide m:val="on"/>
                              <m:ctrlPr>
                                <a:rPr lang="en-US" sz="1200" b="0" i="1" kern="1200" baseline="0">
                                  <a:solidFill>
                                    <a:schemeClr val="tx1"/>
                                  </a:solidFill>
                                  <a:effectLst/>
                                  <a:latin typeface="Cambria Math" panose="02040503050406030204" pitchFamily="18" charset="0"/>
                                  <a:ea typeface="+mn-ea"/>
                                  <a:cs typeface="+mn-cs"/>
                                </a:rPr>
                              </m:ctrlPr>
                            </m:radPr>
                            <m:deg/>
                            <m:e>
                              <m:r>
                                <a:rPr lang="en-US" sz="1200" b="0" i="1" kern="1200" baseline="0">
                                  <a:solidFill>
                                    <a:schemeClr val="tx1"/>
                                  </a:solidFill>
                                  <a:effectLst/>
                                  <a:latin typeface="Cambria Math" panose="02040503050406030204" pitchFamily="18" charset="0"/>
                                  <a:ea typeface="+mn-ea"/>
                                  <a:cs typeface="+mn-cs"/>
                                </a:rPr>
                                <m:t>1−</m:t>
                              </m:r>
                              <m:d>
                                <m:dPr>
                                  <m:ctrlPr>
                                    <a:rPr lang="en-US" sz="1200" b="0" i="1" kern="1200" baseline="0">
                                      <a:solidFill>
                                        <a:schemeClr val="tx1"/>
                                      </a:solidFill>
                                      <a:effectLst/>
                                      <a:latin typeface="Cambria Math" panose="02040503050406030204" pitchFamily="18" charset="0"/>
                                      <a:ea typeface="+mn-ea"/>
                                      <a:cs typeface="+mn-cs"/>
                                    </a:rPr>
                                  </m:ctrlPr>
                                </m:dPr>
                                <m:e>
                                  <m:r>
                                    <a:rPr lang="en-US" sz="1200" b="0" i="1" kern="1200" baseline="0">
                                      <a:solidFill>
                                        <a:schemeClr val="tx1"/>
                                      </a:solidFill>
                                      <a:effectLst/>
                                      <a:latin typeface="Cambria Math" panose="02040503050406030204" pitchFamily="18" charset="0"/>
                                      <a:ea typeface="+mn-ea"/>
                                      <a:cs typeface="+mn-cs"/>
                                    </a:rPr>
                                    <m:t>0</m:t>
                                  </m:r>
                                  <m:r>
                                    <a:rPr lang="en-US" sz="1200" b="0" kern="1200" baseline="0">
                                      <a:solidFill>
                                        <a:schemeClr val="tx1"/>
                                      </a:solidFill>
                                      <a:effectLst/>
                                      <a:latin typeface="Cambria Math" panose="02040503050406030204" pitchFamily="18" charset="0"/>
                                      <a:ea typeface="+mn-ea"/>
                                      <a:cs typeface="+mn-cs"/>
                                    </a:rPr>
                                    <m:t>.</m:t>
                                  </m:r>
                                  <m:r>
                                    <a:rPr lang="en-US" sz="1200" b="0" i="1" kern="1200" baseline="0">
                                      <a:solidFill>
                                        <a:schemeClr val="tx1"/>
                                      </a:solidFill>
                                      <a:effectLst/>
                                      <a:latin typeface="Cambria Math" panose="02040503050406030204" pitchFamily="18" charset="0"/>
                                      <a:ea typeface="+mn-ea"/>
                                      <a:cs typeface="+mn-cs"/>
                                    </a:rPr>
                                    <m:t>0625</m:t>
                                  </m:r>
                                </m:e>
                              </m:d>
                            </m:e>
                          </m:rad>
                        </m:e>
                      </m:func>
                      <m:r>
                        <a:rPr lang="en-US" sz="1200" b="0" kern="1200" baseline="0">
                          <a:solidFill>
                            <a:schemeClr val="tx1"/>
                          </a:solidFill>
                          <a:effectLst/>
                          <a:latin typeface="Cambria Math" panose="02040503050406030204" pitchFamily="18" charset="0"/>
                          <a:ea typeface="+mn-ea"/>
                          <a:cs typeface="+mn-cs"/>
                        </a:rPr>
                        <m:t>=</m:t>
                      </m:r>
                      <m:r>
                        <a:rPr lang="en-US" sz="1200" b="0" i="1" kern="1200" baseline="0">
                          <a:solidFill>
                            <a:schemeClr val="tx1"/>
                          </a:solidFill>
                          <a:effectLst/>
                          <a:latin typeface="Cambria Math" panose="02040503050406030204" pitchFamily="18" charset="0"/>
                          <a:ea typeface="+mn-ea"/>
                          <a:cs typeface="+mn-cs"/>
                        </a:rPr>
                        <m:t>9</m:t>
                      </m:r>
                      <m:r>
                        <a:rPr lang="en-US" sz="1200" b="0" kern="1200" baseline="0">
                          <a:solidFill>
                            <a:schemeClr val="tx1"/>
                          </a:solidFill>
                          <a:effectLst/>
                          <a:latin typeface="Cambria Math" panose="02040503050406030204" pitchFamily="18" charset="0"/>
                          <a:ea typeface="+mn-ea"/>
                          <a:cs typeface="+mn-cs"/>
                        </a:rPr>
                        <m:t>.</m:t>
                      </m:r>
                      <m:r>
                        <a:rPr lang="en-US" sz="1200" b="0" i="1" kern="1200" baseline="0">
                          <a:solidFill>
                            <a:schemeClr val="tx1"/>
                          </a:solidFill>
                          <a:effectLst/>
                          <a:latin typeface="Cambria Math" panose="02040503050406030204" pitchFamily="18" charset="0"/>
                          <a:ea typeface="+mn-ea"/>
                          <a:cs typeface="+mn-cs"/>
                        </a:rPr>
                        <m:t>682458 </m:t>
                      </m:r>
                      <m:r>
                        <a:rPr lang="en-US" sz="1200" b="0" i="1" kern="1200" baseline="0">
                          <a:solidFill>
                            <a:schemeClr val="tx1"/>
                          </a:solidFill>
                          <a:effectLst/>
                          <a:latin typeface="Cambria Math" panose="02040503050406030204" pitchFamily="18" charset="0"/>
                          <a:ea typeface="+mn-ea"/>
                          <a:cs typeface="+mn-cs"/>
                        </a:rPr>
                        <m:t>𝑚𝑖𝑛</m:t>
                      </m:r>
                      <m:r>
                        <a:rPr lang="en-US" sz="1200" b="0" kern="1200" baseline="0">
                          <a:solidFill>
                            <a:schemeClr val="tx1"/>
                          </a:solidFill>
                          <a:effectLst/>
                          <a:latin typeface="Cambria Math" panose="02040503050406030204" pitchFamily="18" charset="0"/>
                          <a:ea typeface="+mn-ea"/>
                          <a:cs typeface="+mn-cs"/>
                        </a:rPr>
                        <m:t>=</m:t>
                      </m:r>
                      <m:r>
                        <a:rPr lang="en-US" sz="1200" b="0" i="1" kern="1200" baseline="0">
                          <a:solidFill>
                            <a:schemeClr val="tx1"/>
                          </a:solidFill>
                          <a:effectLst/>
                          <a:latin typeface="Cambria Math" panose="02040503050406030204" pitchFamily="18" charset="0"/>
                          <a:ea typeface="+mn-ea"/>
                          <a:cs typeface="+mn-cs"/>
                        </a:rPr>
                        <m:t>580</m:t>
                      </m:r>
                      <m:r>
                        <a:rPr lang="en-US" sz="1200" b="0" kern="1200" baseline="0">
                          <a:solidFill>
                            <a:schemeClr val="tx1"/>
                          </a:solidFill>
                          <a:effectLst/>
                          <a:latin typeface="Cambria Math" panose="02040503050406030204" pitchFamily="18" charset="0"/>
                          <a:ea typeface="+mn-ea"/>
                          <a:cs typeface="+mn-cs"/>
                        </a:rPr>
                        <m:t>.</m:t>
                      </m:r>
                      <m:r>
                        <a:rPr lang="en-US" sz="1200" b="0" i="1" kern="1200" baseline="0">
                          <a:solidFill>
                            <a:schemeClr val="tx1"/>
                          </a:solidFill>
                          <a:effectLst/>
                          <a:latin typeface="Cambria Math" panose="02040503050406030204" pitchFamily="18" charset="0"/>
                          <a:ea typeface="+mn-ea"/>
                          <a:cs typeface="+mn-cs"/>
                        </a:rPr>
                        <m:t>9 </m:t>
                      </m:r>
                      <m:r>
                        <a:rPr lang="en-US" sz="1200" b="0" i="1" kern="1200" baseline="0">
                          <a:solidFill>
                            <a:schemeClr val="tx1"/>
                          </a:solidFill>
                          <a:effectLst/>
                          <a:latin typeface="Cambria Math" panose="02040503050406030204" pitchFamily="18" charset="0"/>
                          <a:ea typeface="+mn-ea"/>
                          <a:cs typeface="+mn-cs"/>
                        </a:rPr>
                        <m:t>𝑠</m:t>
                      </m:r>
                    </m:oMath>
                  </m:oMathPara>
                </a14:m>
                <a:endParaRPr lang="en-US" sz="1200" b="0" kern="1200" baseline="0" dirty="0">
                  <a:solidFill>
                    <a:schemeClr val="tx1"/>
                  </a:solidFill>
                  <a:effectLst/>
                  <a:latin typeface="+mn-lt"/>
                  <a:ea typeface="+mn-ea"/>
                  <a:cs typeface="+mn-cs"/>
                </a:endParaRPr>
              </a:p>
              <a:p>
                <a:r>
                  <a:rPr lang="en-US" sz="1200" b="0" kern="1200" baseline="0" dirty="0">
                    <a:solidFill>
                      <a:schemeClr val="tx1"/>
                    </a:solidFill>
                    <a:effectLst/>
                    <a:latin typeface="+mn-lt"/>
                    <a:ea typeface="+mn-ea"/>
                    <a:cs typeface="+mn-cs"/>
                  </a:rPr>
                  <a:t> </a:t>
                </a:r>
              </a:p>
            </p:txBody>
          </p:sp>
        </mc:Choice>
        <mc:Fallback xmlns="">
          <p:sp>
            <p:nvSpPr>
              <p:cNvPr id="3" name="Notes Placeholder 2"/>
              <p:cNvSpPr>
                <a:spLocks noGrp="1"/>
              </p:cNvSpPr>
              <p:nvPr>
                <p:ph type="body" idx="1"/>
              </p:nvPr>
            </p:nvSpPr>
            <p:spPr/>
            <p:txBody>
              <a:bodyPr>
                <a:normAutofit/>
              </a:bodyPr>
              <a:lstStyle/>
              <a:p>
                <a:r>
                  <a:rPr lang="el-GR" i="0" dirty="0" smtClean="0">
                    <a:latin typeface="Cambria Math" panose="02040503050406030204" pitchFamily="18" charset="0"/>
                  </a:rPr>
                  <a:t>Δ</a:t>
                </a:r>
                <a:r>
                  <a:rPr lang="en-US" i="0" dirty="0" smtClean="0">
                    <a:latin typeface="Cambria Math" panose="02040503050406030204" pitchFamily="18" charset="0"/>
                  </a:rPr>
                  <a:t>𝑡 = 10 𝑚𝑖𝑛𝑢𝑡𝑒𝑠</a:t>
                </a:r>
                <a:endParaRPr lang="en-US" dirty="0" smtClean="0"/>
              </a:p>
              <a:p>
                <a:r>
                  <a:rPr lang="en-US" i="0" dirty="0" smtClean="0">
                    <a:latin typeface="Cambria Math" panose="02040503050406030204" pitchFamily="18" charset="0"/>
                  </a:rPr>
                  <a:t>𝑣 = 0.25𝑐</a:t>
                </a:r>
                <a:endParaRPr lang="en-US" dirty="0" smtClean="0"/>
              </a:p>
              <a:p>
                <a:r>
                  <a:rPr lang="el-GR" i="0" dirty="0" smtClean="0">
                    <a:latin typeface="Cambria Math" panose="02040503050406030204" pitchFamily="18" charset="0"/>
                  </a:rPr>
                  <a:t>Δ</a:t>
                </a:r>
                <a:r>
                  <a:rPr lang="en-US" i="0" dirty="0" smtClean="0">
                    <a:latin typeface="Cambria Math" panose="02040503050406030204" pitchFamily="18" charset="0"/>
                  </a:rPr>
                  <a:t>𝑡 =</a:t>
                </a:r>
                <a:r>
                  <a:rPr lang="el-GR" i="0" dirty="0" smtClean="0">
                    <a:latin typeface="Cambria Math" panose="02040503050406030204" pitchFamily="18" charset="0"/>
                  </a:rPr>
                  <a:t>Δ</a:t>
                </a:r>
                <a:r>
                  <a:rPr lang="en-US" i="0" dirty="0" smtClean="0">
                    <a:latin typeface="Cambria Math" panose="02040503050406030204" pitchFamily="18" charset="0"/>
                  </a:rPr>
                  <a:t>𝑡</a:t>
                </a:r>
                <a:r>
                  <a:rPr lang="en-US" i="0" baseline="-25000" dirty="0" smtClean="0">
                    <a:latin typeface="Cambria Math" panose="02040503050406030204" pitchFamily="18" charset="0"/>
                  </a:rPr>
                  <a:t>0</a:t>
                </a:r>
                <a:r>
                  <a:rPr lang="en-US" i="0" baseline="0" dirty="0" smtClean="0">
                    <a:latin typeface="Cambria Math" panose="02040503050406030204" pitchFamily="18" charset="0"/>
                  </a:rPr>
                  <a:t>/√(1−(𝑣</a:t>
                </a:r>
                <a:r>
                  <a:rPr lang="en-US" i="0" baseline="30000" dirty="0" smtClean="0">
                    <a:latin typeface="Cambria Math" panose="02040503050406030204" pitchFamily="18" charset="0"/>
                  </a:rPr>
                  <a:t>2</a:t>
                </a:r>
                <a:r>
                  <a:rPr lang="en-US" i="0" baseline="0" dirty="0" smtClean="0">
                    <a:latin typeface="Cambria Math" panose="02040503050406030204" pitchFamily="18" charset="0"/>
                  </a:rPr>
                  <a:t>/𝑐</a:t>
                </a:r>
                <a:r>
                  <a:rPr lang="en-US" i="0" baseline="30000" dirty="0" smtClean="0">
                    <a:latin typeface="Cambria Math" panose="02040503050406030204" pitchFamily="18" charset="0"/>
                  </a:rPr>
                  <a:t>2</a:t>
                </a:r>
                <a:r>
                  <a:rPr lang="en-US" i="0" baseline="0" dirty="0" smtClean="0">
                    <a:latin typeface="Cambria Math" panose="02040503050406030204" pitchFamily="18" charset="0"/>
                  </a:rPr>
                  <a:t>) )</a:t>
                </a:r>
                <a:endParaRPr lang="en-US" dirty="0" smtClean="0"/>
              </a:p>
              <a:p>
                <a:r>
                  <a:rPr lang="en-US" i="0" dirty="0" smtClean="0">
                    <a:latin typeface="Cambria Math" panose="02040503050406030204" pitchFamily="18" charset="0"/>
                  </a:rPr>
                  <a:t>10 𝑚𝑖𝑛𝑢𝑡𝑒𝑠</a:t>
                </a:r>
                <a:r>
                  <a:rPr lang="en-US" i="0" baseline="0" dirty="0" smtClean="0">
                    <a:latin typeface="Cambria Math" panose="02040503050406030204" pitchFamily="18" charset="0"/>
                  </a:rPr>
                  <a:t> =</a:t>
                </a:r>
                <a:r>
                  <a:rPr lang="el-GR" i="0" dirty="0" smtClean="0">
                    <a:latin typeface="Cambria Math" panose="02040503050406030204" pitchFamily="18" charset="0"/>
                  </a:rPr>
                  <a:t>Δ</a:t>
                </a:r>
                <a:r>
                  <a:rPr lang="en-US" i="0" dirty="0" smtClean="0">
                    <a:latin typeface="Cambria Math" panose="02040503050406030204" pitchFamily="18" charset="0"/>
                  </a:rPr>
                  <a:t>𝑡</a:t>
                </a:r>
                <a:r>
                  <a:rPr lang="en-US" i="0" baseline="-25000" dirty="0" smtClean="0">
                    <a:latin typeface="Cambria Math" panose="02040503050406030204" pitchFamily="18" charset="0"/>
                  </a:rPr>
                  <a:t>0</a:t>
                </a:r>
                <a:r>
                  <a:rPr lang="en-US" i="0" baseline="0" dirty="0" smtClean="0">
                    <a:latin typeface="Cambria Math" panose="02040503050406030204" pitchFamily="18" charset="0"/>
                  </a:rPr>
                  <a:t>/√(1−((0.25𝑐)</a:t>
                </a:r>
                <a:r>
                  <a:rPr lang="en-US" i="0" baseline="30000" dirty="0" smtClean="0">
                    <a:latin typeface="Cambria Math" panose="02040503050406030204" pitchFamily="18" charset="0"/>
                  </a:rPr>
                  <a:t>2</a:t>
                </a:r>
                <a:r>
                  <a:rPr lang="en-US" i="0" baseline="0" dirty="0" smtClean="0">
                    <a:latin typeface="Cambria Math" panose="02040503050406030204" pitchFamily="18" charset="0"/>
                  </a:rPr>
                  <a:t>/𝑐</a:t>
                </a:r>
                <a:r>
                  <a:rPr lang="en-US" i="0" baseline="30000" dirty="0" smtClean="0">
                    <a:latin typeface="Cambria Math" panose="02040503050406030204" pitchFamily="18" charset="0"/>
                  </a:rPr>
                  <a:t>2</a:t>
                </a:r>
                <a:r>
                  <a:rPr lang="en-US" i="0" baseline="0" dirty="0" smtClean="0">
                    <a:latin typeface="Cambria Math" panose="02040503050406030204" pitchFamily="18" charset="0"/>
                  </a:rPr>
                  <a:t>) )</a:t>
                </a:r>
                <a:r>
                  <a:rPr lang="en-US" b="0" i="0" baseline="0" dirty="0" smtClean="0">
                    <a:latin typeface="Cambria Math" panose="02040503050406030204" pitchFamily="18" charset="0"/>
                  </a:rPr>
                  <a:t>→</a:t>
                </a:r>
                <a:r>
                  <a:rPr lang="el-GR" i="0" dirty="0" smtClean="0">
                    <a:latin typeface="Cambria Math" panose="02040503050406030204" pitchFamily="18" charset="0"/>
                  </a:rPr>
                  <a:t>Δ</a:t>
                </a:r>
                <a:r>
                  <a:rPr lang="en-US" i="0" dirty="0" smtClean="0">
                    <a:latin typeface="Cambria Math" panose="02040503050406030204" pitchFamily="18" charset="0"/>
                  </a:rPr>
                  <a:t>𝑡</a:t>
                </a:r>
                <a:r>
                  <a:rPr lang="en-US" i="0" baseline="-25000" dirty="0" smtClean="0">
                    <a:latin typeface="Cambria Math" panose="02040503050406030204" pitchFamily="18" charset="0"/>
                  </a:rPr>
                  <a:t>0</a:t>
                </a:r>
                <a:r>
                  <a:rPr lang="en-US" i="0" baseline="0" dirty="0" smtClean="0">
                    <a:latin typeface="Cambria Math" panose="02040503050406030204" pitchFamily="18" charset="0"/>
                  </a:rPr>
                  <a:t> = 10</a:t>
                </a:r>
                <a:r>
                  <a:rPr lang="en-US" b="0" i="0" baseline="0" dirty="0" smtClean="0">
                    <a:latin typeface="Cambria Math" panose="02040503050406030204" pitchFamily="18" charset="0"/>
                  </a:rPr>
                  <a:t> </a:t>
                </a:r>
                <a:r>
                  <a:rPr lang="en-US" i="0" baseline="0" dirty="0" smtClean="0">
                    <a:latin typeface="Cambria Math" panose="02040503050406030204" pitchFamily="18" charset="0"/>
                  </a:rPr>
                  <a:t>min</a:t>
                </a:r>
                <a:r>
                  <a:rPr lang="en-US" b="0" i="0" baseline="0" dirty="0" smtClean="0">
                    <a:latin typeface="Cambria Math" panose="02040503050406030204" pitchFamily="18" charset="0"/>
                  </a:rPr>
                  <a:t> </a:t>
                </a:r>
                <a:r>
                  <a:rPr lang="en-US" i="0" baseline="0" dirty="0" smtClean="0">
                    <a:latin typeface="Cambria Math" panose="02040503050406030204" pitchFamily="18" charset="0"/>
                  </a:rPr>
                  <a:t>√(1−(0.0625) )</a:t>
                </a:r>
                <a:r>
                  <a:rPr lang="en-US" i="0" baseline="0" dirty="0" smtClean="0">
                    <a:latin typeface="Cambria Math" panose="02040503050406030204" pitchFamily="18" charset="0"/>
                    <a:sym typeface="Wingdings" pitchFamily="2" charset="2"/>
                  </a:rPr>
                  <a:t>= 9.682458</a:t>
                </a:r>
                <a:r>
                  <a:rPr lang="en-US" b="0" i="0" baseline="0" dirty="0" smtClean="0">
                    <a:latin typeface="Cambria Math" panose="02040503050406030204" pitchFamily="18" charset="0"/>
                    <a:sym typeface="Wingdings" pitchFamily="2" charset="2"/>
                  </a:rPr>
                  <a:t> </a:t>
                </a:r>
                <a:r>
                  <a:rPr lang="en-US" i="0" baseline="0" dirty="0" smtClean="0">
                    <a:latin typeface="Cambria Math" panose="02040503050406030204" pitchFamily="18" charset="0"/>
                    <a:sym typeface="Wingdings" pitchFamily="2" charset="2"/>
                  </a:rPr>
                  <a:t>min= 580.9 𝑠</a:t>
                </a:r>
                <a:endParaRPr lang="en-US" dirty="0"/>
              </a:p>
            </p:txBody>
          </p:sp>
        </mc:Fallback>
      </mc:AlternateContent>
      <p:sp>
        <p:nvSpPr>
          <p:cNvPr id="4" name="Slide Number Placeholder 3"/>
          <p:cNvSpPr>
            <a:spLocks noGrp="1"/>
          </p:cNvSpPr>
          <p:nvPr>
            <p:ph type="sldNum" sz="quarter" idx="10"/>
          </p:nvPr>
        </p:nvSpPr>
        <p:spPr/>
        <p:txBody>
          <a:bodyPr/>
          <a:lstStyle/>
          <a:p>
            <a:fld id="{1DF96B2B-317E-42EA-9A5B-D4070C8B90FA}"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r>
                  <a:rPr lang="en-US" baseline="0" dirty="0"/>
                  <a:t>1 light–year is the distance light will travel in a year.</a:t>
                </a:r>
              </a:p>
              <a:p>
                <a:pPr marL="228600" indent="-228600">
                  <a:buFont typeface="+mj-lt"/>
                  <a:buAutoNum type="alphaLcParenR"/>
                </a:pPr>
                <a14:m>
                  <m:oMath xmlns:m="http://schemas.openxmlformats.org/officeDocument/2006/math">
                    <m:r>
                      <a:rPr lang="en-US" sz="1200" b="0" i="1" kern="1200" baseline="0" smtClean="0">
                        <a:solidFill>
                          <a:schemeClr val="tx1"/>
                        </a:solidFill>
                        <a:effectLst/>
                        <a:latin typeface="Cambria Math" panose="02040503050406030204" pitchFamily="18" charset="0"/>
                        <a:ea typeface="+mn-ea"/>
                        <a:cs typeface="+mn-cs"/>
                      </a:rPr>
                      <m:t>𝛥</m:t>
                    </m:r>
                    <m:r>
                      <a:rPr lang="en-US" sz="1200" b="0" i="1" kern="1200" baseline="0" smtClean="0">
                        <a:solidFill>
                          <a:schemeClr val="tx1"/>
                        </a:solidFill>
                        <a:effectLst/>
                        <a:latin typeface="Cambria Math" panose="02040503050406030204" pitchFamily="18" charset="0"/>
                        <a:ea typeface="+mn-ea"/>
                        <a:cs typeface="+mn-cs"/>
                      </a:rPr>
                      <m:t>𝑡</m:t>
                    </m:r>
                    <m:r>
                      <a:rPr lang="en-US" sz="1200" b="0" kern="1200" baseline="0">
                        <a:solidFill>
                          <a:schemeClr val="tx1"/>
                        </a:solidFill>
                        <a:effectLst/>
                        <a:latin typeface="Cambria Math" panose="02040503050406030204" pitchFamily="18" charset="0"/>
                        <a:ea typeface="+mn-ea"/>
                        <a:cs typeface="+mn-cs"/>
                      </a:rPr>
                      <m:t>=</m:t>
                    </m:r>
                    <m:f>
                      <m:fPr>
                        <m:ctrlPr>
                          <a:rPr lang="en-US" sz="1200" b="0" i="1" kern="1200" baseline="0">
                            <a:solidFill>
                              <a:schemeClr val="tx1"/>
                            </a:solidFill>
                            <a:effectLst/>
                            <a:latin typeface="Cambria Math" panose="02040503050406030204" pitchFamily="18" charset="0"/>
                            <a:ea typeface="+mn-ea"/>
                            <a:cs typeface="+mn-cs"/>
                          </a:rPr>
                        </m:ctrlPr>
                      </m:fPr>
                      <m:num>
                        <m:r>
                          <a:rPr lang="en-US" sz="1200" b="0" i="1" kern="1200" baseline="0">
                            <a:solidFill>
                              <a:schemeClr val="tx1"/>
                            </a:solidFill>
                            <a:effectLst/>
                            <a:latin typeface="Cambria Math" panose="02040503050406030204" pitchFamily="18" charset="0"/>
                            <a:ea typeface="+mn-ea"/>
                            <a:cs typeface="+mn-cs"/>
                          </a:rPr>
                          <m:t>776</m:t>
                        </m:r>
                        <m:r>
                          <a:rPr lang="en-US" sz="1200" b="0" kern="1200" baseline="0">
                            <a:solidFill>
                              <a:schemeClr val="tx1"/>
                            </a:solidFill>
                            <a:effectLst/>
                            <a:latin typeface="Cambria Math" panose="02040503050406030204" pitchFamily="18" charset="0"/>
                            <a:ea typeface="+mn-ea"/>
                            <a:cs typeface="+mn-cs"/>
                          </a:rPr>
                          <m:t>.</m:t>
                        </m:r>
                        <m:r>
                          <a:rPr lang="en-US" sz="1200" b="0" i="1" kern="1200" baseline="0">
                            <a:solidFill>
                              <a:schemeClr val="tx1"/>
                            </a:solidFill>
                            <a:effectLst/>
                            <a:latin typeface="Cambria Math" panose="02040503050406030204" pitchFamily="18" charset="0"/>
                            <a:ea typeface="+mn-ea"/>
                            <a:cs typeface="+mn-cs"/>
                          </a:rPr>
                          <m:t>6 </m:t>
                        </m:r>
                        <m:r>
                          <a:rPr lang="en-US" sz="1200" b="0" i="1" kern="1200" baseline="0">
                            <a:solidFill>
                              <a:schemeClr val="tx1"/>
                            </a:solidFill>
                            <a:effectLst/>
                            <a:latin typeface="Cambria Math" panose="02040503050406030204" pitchFamily="18" charset="0"/>
                            <a:ea typeface="+mn-ea"/>
                            <a:cs typeface="+mn-cs"/>
                          </a:rPr>
                          <m:t>𝑙𝑦</m:t>
                        </m:r>
                      </m:num>
                      <m:den>
                        <m:r>
                          <a:rPr lang="en-US" sz="1200" b="0" i="1" kern="1200" baseline="0">
                            <a:solidFill>
                              <a:schemeClr val="tx1"/>
                            </a:solidFill>
                            <a:effectLst/>
                            <a:latin typeface="Cambria Math" panose="02040503050406030204" pitchFamily="18" charset="0"/>
                            <a:ea typeface="+mn-ea"/>
                            <a:cs typeface="+mn-cs"/>
                          </a:rPr>
                          <m:t>0</m:t>
                        </m:r>
                        <m:r>
                          <a:rPr lang="en-US" sz="1200" b="0" kern="1200" baseline="0">
                            <a:solidFill>
                              <a:schemeClr val="tx1"/>
                            </a:solidFill>
                            <a:effectLst/>
                            <a:latin typeface="Cambria Math" panose="02040503050406030204" pitchFamily="18" charset="0"/>
                            <a:ea typeface="+mn-ea"/>
                            <a:cs typeface="+mn-cs"/>
                          </a:rPr>
                          <m:t>.</m:t>
                        </m:r>
                        <m:r>
                          <a:rPr lang="en-US" sz="1200" b="0" i="1" kern="1200" baseline="0">
                            <a:solidFill>
                              <a:schemeClr val="tx1"/>
                            </a:solidFill>
                            <a:effectLst/>
                            <a:latin typeface="Cambria Math" panose="02040503050406030204" pitchFamily="18" charset="0"/>
                            <a:ea typeface="+mn-ea"/>
                            <a:cs typeface="+mn-cs"/>
                          </a:rPr>
                          <m:t>75</m:t>
                        </m:r>
                      </m:den>
                    </m:f>
                    <m:r>
                      <a:rPr lang="en-US" sz="1200" b="0" kern="1200" baseline="0">
                        <a:solidFill>
                          <a:schemeClr val="tx1"/>
                        </a:solidFill>
                        <a:effectLst/>
                        <a:latin typeface="Cambria Math" panose="02040503050406030204" pitchFamily="18" charset="0"/>
                        <a:ea typeface="+mn-ea"/>
                        <a:cs typeface="+mn-cs"/>
                      </a:rPr>
                      <m:t>=</m:t>
                    </m:r>
                    <m:r>
                      <a:rPr lang="en-US" sz="1200" b="0" i="1" kern="1200" baseline="0">
                        <a:solidFill>
                          <a:schemeClr val="tx1"/>
                        </a:solidFill>
                        <a:effectLst/>
                        <a:latin typeface="Cambria Math" panose="02040503050406030204" pitchFamily="18" charset="0"/>
                        <a:ea typeface="+mn-ea"/>
                        <a:cs typeface="+mn-cs"/>
                      </a:rPr>
                      <m:t>1035</m:t>
                    </m:r>
                    <m:r>
                      <a:rPr lang="en-US" sz="1200" b="0" kern="1200" baseline="0">
                        <a:solidFill>
                          <a:schemeClr val="tx1"/>
                        </a:solidFill>
                        <a:effectLst/>
                        <a:latin typeface="Cambria Math" panose="02040503050406030204" pitchFamily="18" charset="0"/>
                        <a:ea typeface="+mn-ea"/>
                        <a:cs typeface="+mn-cs"/>
                      </a:rPr>
                      <m:t>.</m:t>
                    </m:r>
                    <m:r>
                      <a:rPr lang="en-US" sz="1200" b="0" i="1" kern="1200" baseline="0">
                        <a:solidFill>
                          <a:schemeClr val="tx1"/>
                        </a:solidFill>
                        <a:effectLst/>
                        <a:latin typeface="Cambria Math" panose="02040503050406030204" pitchFamily="18" charset="0"/>
                        <a:ea typeface="+mn-ea"/>
                        <a:cs typeface="+mn-cs"/>
                      </a:rPr>
                      <m:t>47 </m:t>
                    </m:r>
                    <m:r>
                      <a:rPr lang="en-US" sz="1200" b="0" i="1" kern="1200" baseline="0">
                        <a:solidFill>
                          <a:schemeClr val="tx1"/>
                        </a:solidFill>
                        <a:effectLst/>
                        <a:latin typeface="Cambria Math" panose="02040503050406030204" pitchFamily="18" charset="0"/>
                        <a:ea typeface="+mn-ea"/>
                        <a:cs typeface="+mn-cs"/>
                      </a:rPr>
                      <m:t>𝑦𝑒𝑎𝑟𝑠</m:t>
                    </m:r>
                  </m:oMath>
                </a14:m>
                <a:r>
                  <a:rPr lang="en-US" sz="1200" b="0" kern="1200" baseline="0" dirty="0">
                    <a:solidFill>
                      <a:schemeClr val="tx1"/>
                    </a:solidFill>
                    <a:effectLst/>
                    <a:latin typeface="+mn-lt"/>
                    <a:ea typeface="+mn-ea"/>
                    <a:cs typeface="+mn-cs"/>
                  </a:rPr>
                  <a:t> (the </a:t>
                </a:r>
                <a:r>
                  <a:rPr lang="en-US" sz="1200" b="0" kern="1200" baseline="0" dirty="0" err="1">
                    <a:solidFill>
                      <a:schemeClr val="tx1"/>
                    </a:solidFill>
                    <a:effectLst/>
                    <a:latin typeface="+mn-lt"/>
                    <a:ea typeface="+mn-ea"/>
                    <a:cs typeface="+mn-cs"/>
                  </a:rPr>
                  <a:t>Rigelian</a:t>
                </a:r>
                <a:r>
                  <a:rPr lang="en-US" sz="1200" b="0" kern="1200" baseline="0" dirty="0">
                    <a:solidFill>
                      <a:schemeClr val="tx1"/>
                    </a:solidFill>
                    <a:effectLst/>
                    <a:latin typeface="+mn-lt"/>
                    <a:ea typeface="+mn-ea"/>
                    <a:cs typeface="+mn-cs"/>
                  </a:rPr>
                  <a:t> measures dilated time because the events of leaving and arriving are at rest to the starship – they both happen outside the starship’s windows)</a:t>
                </a:r>
              </a:p>
              <a:p>
                <a:pPr marL="228600" indent="-228600">
                  <a:buFont typeface="+mj-lt"/>
                  <a:buAutoNum type="alphaLcParenR"/>
                </a:pPr>
                <a14:m>
                  <m:oMath xmlns:m="http://schemas.openxmlformats.org/officeDocument/2006/math">
                    <m:r>
                      <a:rPr lang="en-US" sz="1200" b="0" i="1" kern="1200" baseline="0" smtClean="0">
                        <a:solidFill>
                          <a:schemeClr val="tx1"/>
                        </a:solidFill>
                        <a:effectLst/>
                        <a:latin typeface="Cambria Math" panose="02040503050406030204" pitchFamily="18" charset="0"/>
                        <a:ea typeface="+mn-ea"/>
                        <a:cs typeface="+mn-cs"/>
                      </a:rPr>
                      <m:t>𝛥</m:t>
                    </m:r>
                    <m:r>
                      <a:rPr lang="en-US" sz="1200" b="0" i="1" kern="1200" baseline="0" smtClean="0">
                        <a:solidFill>
                          <a:schemeClr val="tx1"/>
                        </a:solidFill>
                        <a:effectLst/>
                        <a:latin typeface="Cambria Math" panose="02040503050406030204" pitchFamily="18" charset="0"/>
                        <a:ea typeface="+mn-ea"/>
                        <a:cs typeface="+mn-cs"/>
                      </a:rPr>
                      <m:t>𝑡</m:t>
                    </m:r>
                    <m:r>
                      <a:rPr lang="en-US" sz="1200" b="0" kern="1200" baseline="0">
                        <a:solidFill>
                          <a:schemeClr val="tx1"/>
                        </a:solidFill>
                        <a:effectLst/>
                        <a:latin typeface="Cambria Math" panose="02040503050406030204" pitchFamily="18" charset="0"/>
                        <a:ea typeface="+mn-ea"/>
                        <a:cs typeface="+mn-cs"/>
                      </a:rPr>
                      <m:t>=</m:t>
                    </m:r>
                    <m:f>
                      <m:fPr>
                        <m:ctrlPr>
                          <a:rPr lang="en-US" sz="1200" b="0" i="1" kern="1200" baseline="0">
                            <a:solidFill>
                              <a:schemeClr val="tx1"/>
                            </a:solidFill>
                            <a:effectLst/>
                            <a:latin typeface="Cambria Math" panose="02040503050406030204" pitchFamily="18" charset="0"/>
                            <a:ea typeface="+mn-ea"/>
                            <a:cs typeface="+mn-cs"/>
                          </a:rPr>
                        </m:ctrlPr>
                      </m:fPr>
                      <m:num>
                        <m:r>
                          <a:rPr lang="en-US" sz="1200" b="0" i="1" kern="1200" baseline="0">
                            <a:solidFill>
                              <a:schemeClr val="tx1"/>
                            </a:solidFill>
                            <a:effectLst/>
                            <a:latin typeface="Cambria Math" panose="02040503050406030204" pitchFamily="18" charset="0"/>
                            <a:ea typeface="+mn-ea"/>
                            <a:cs typeface="+mn-cs"/>
                          </a:rPr>
                          <m:t>𝛥</m:t>
                        </m:r>
                        <m:sSub>
                          <m:sSubPr>
                            <m:ctrlPr>
                              <a:rPr lang="en-US" sz="1200" b="0" i="1" kern="1200" baseline="0">
                                <a:solidFill>
                                  <a:schemeClr val="tx1"/>
                                </a:solidFill>
                                <a:effectLst/>
                                <a:latin typeface="Cambria Math" panose="02040503050406030204" pitchFamily="18" charset="0"/>
                                <a:ea typeface="+mn-ea"/>
                                <a:cs typeface="+mn-cs"/>
                              </a:rPr>
                            </m:ctrlPr>
                          </m:sSubPr>
                          <m:e>
                            <m:r>
                              <a:rPr lang="en-US" sz="1200" b="0" i="1" kern="1200" baseline="0">
                                <a:solidFill>
                                  <a:schemeClr val="tx1"/>
                                </a:solidFill>
                                <a:effectLst/>
                                <a:latin typeface="Cambria Math" panose="02040503050406030204" pitchFamily="18" charset="0"/>
                                <a:ea typeface="+mn-ea"/>
                                <a:cs typeface="+mn-cs"/>
                              </a:rPr>
                              <m:t>𝑡</m:t>
                            </m:r>
                          </m:e>
                          <m:sub>
                            <m:r>
                              <a:rPr lang="en-US" sz="1200" b="0" i="1" kern="1200" baseline="0">
                                <a:solidFill>
                                  <a:schemeClr val="tx1"/>
                                </a:solidFill>
                                <a:effectLst/>
                                <a:latin typeface="Cambria Math" panose="02040503050406030204" pitchFamily="18" charset="0"/>
                                <a:ea typeface="+mn-ea"/>
                                <a:cs typeface="+mn-cs"/>
                              </a:rPr>
                              <m:t>0</m:t>
                            </m:r>
                          </m:sub>
                        </m:sSub>
                      </m:num>
                      <m:den>
                        <m:rad>
                          <m:radPr>
                            <m:degHide m:val="on"/>
                            <m:ctrlPr>
                              <a:rPr lang="en-US" sz="1200" b="0" i="1" kern="1200" baseline="0">
                                <a:solidFill>
                                  <a:schemeClr val="tx1"/>
                                </a:solidFill>
                                <a:effectLst/>
                                <a:latin typeface="Cambria Math" panose="02040503050406030204" pitchFamily="18" charset="0"/>
                                <a:ea typeface="+mn-ea"/>
                                <a:cs typeface="+mn-cs"/>
                              </a:rPr>
                            </m:ctrlPr>
                          </m:radPr>
                          <m:deg/>
                          <m:e>
                            <m:r>
                              <a:rPr lang="en-US" sz="1200" b="0" i="1" kern="1200" baseline="0">
                                <a:solidFill>
                                  <a:schemeClr val="tx1"/>
                                </a:solidFill>
                                <a:effectLst/>
                                <a:latin typeface="Cambria Math" panose="02040503050406030204" pitchFamily="18" charset="0"/>
                                <a:ea typeface="+mn-ea"/>
                                <a:cs typeface="+mn-cs"/>
                              </a:rPr>
                              <m:t>1−</m:t>
                            </m:r>
                            <m:d>
                              <m:dPr>
                                <m:ctrlPr>
                                  <a:rPr lang="en-US" sz="1200" b="0" i="1" kern="1200" baseline="0">
                                    <a:solidFill>
                                      <a:schemeClr val="tx1"/>
                                    </a:solidFill>
                                    <a:effectLst/>
                                    <a:latin typeface="Cambria Math" panose="02040503050406030204" pitchFamily="18" charset="0"/>
                                    <a:ea typeface="+mn-ea"/>
                                    <a:cs typeface="+mn-cs"/>
                                  </a:rPr>
                                </m:ctrlPr>
                              </m:dPr>
                              <m:e>
                                <m:f>
                                  <m:fPr>
                                    <m:ctrlPr>
                                      <a:rPr lang="en-US" sz="1200" b="0" i="1" kern="1200" baseline="0">
                                        <a:solidFill>
                                          <a:schemeClr val="tx1"/>
                                        </a:solidFill>
                                        <a:effectLst/>
                                        <a:latin typeface="Cambria Math" panose="02040503050406030204" pitchFamily="18" charset="0"/>
                                        <a:ea typeface="+mn-ea"/>
                                        <a:cs typeface="+mn-cs"/>
                                      </a:rPr>
                                    </m:ctrlPr>
                                  </m:fPr>
                                  <m:num>
                                    <m:sSup>
                                      <m:sSupPr>
                                        <m:ctrlPr>
                                          <a:rPr lang="en-US" sz="1200" b="0" i="1" kern="1200" baseline="0">
                                            <a:solidFill>
                                              <a:schemeClr val="tx1"/>
                                            </a:solidFill>
                                            <a:effectLst/>
                                            <a:latin typeface="Cambria Math" panose="02040503050406030204" pitchFamily="18" charset="0"/>
                                            <a:ea typeface="+mn-ea"/>
                                            <a:cs typeface="+mn-cs"/>
                                          </a:rPr>
                                        </m:ctrlPr>
                                      </m:sSupPr>
                                      <m:e>
                                        <m:r>
                                          <a:rPr lang="en-US" sz="1200" b="0" i="1" kern="1200" baseline="0">
                                            <a:solidFill>
                                              <a:schemeClr val="tx1"/>
                                            </a:solidFill>
                                            <a:effectLst/>
                                            <a:latin typeface="Cambria Math" panose="02040503050406030204" pitchFamily="18" charset="0"/>
                                            <a:ea typeface="+mn-ea"/>
                                            <a:cs typeface="+mn-cs"/>
                                          </a:rPr>
                                          <m:t>𝑣</m:t>
                                        </m:r>
                                      </m:e>
                                      <m:sup>
                                        <m:r>
                                          <a:rPr lang="en-US" sz="1200" b="0" i="1" kern="1200" baseline="0">
                                            <a:solidFill>
                                              <a:schemeClr val="tx1"/>
                                            </a:solidFill>
                                            <a:effectLst/>
                                            <a:latin typeface="Cambria Math" panose="02040503050406030204" pitchFamily="18" charset="0"/>
                                            <a:ea typeface="+mn-ea"/>
                                            <a:cs typeface="+mn-cs"/>
                                          </a:rPr>
                                          <m:t>2</m:t>
                                        </m:r>
                                      </m:sup>
                                    </m:sSup>
                                  </m:num>
                                  <m:den>
                                    <m:sSup>
                                      <m:sSupPr>
                                        <m:ctrlPr>
                                          <a:rPr lang="en-US" sz="1200" b="0" i="1" kern="1200" baseline="0">
                                            <a:solidFill>
                                              <a:schemeClr val="tx1"/>
                                            </a:solidFill>
                                            <a:effectLst/>
                                            <a:latin typeface="Cambria Math" panose="02040503050406030204" pitchFamily="18" charset="0"/>
                                            <a:ea typeface="+mn-ea"/>
                                            <a:cs typeface="+mn-cs"/>
                                          </a:rPr>
                                        </m:ctrlPr>
                                      </m:sSupPr>
                                      <m:e>
                                        <m:r>
                                          <a:rPr lang="en-US" sz="1200" b="0" i="1" kern="1200" baseline="0">
                                            <a:solidFill>
                                              <a:schemeClr val="tx1"/>
                                            </a:solidFill>
                                            <a:effectLst/>
                                            <a:latin typeface="Cambria Math" panose="02040503050406030204" pitchFamily="18" charset="0"/>
                                            <a:ea typeface="+mn-ea"/>
                                            <a:cs typeface="+mn-cs"/>
                                          </a:rPr>
                                          <m:t>𝑐</m:t>
                                        </m:r>
                                      </m:e>
                                      <m:sup>
                                        <m:r>
                                          <a:rPr lang="en-US" sz="1200" b="0" i="1" kern="1200" baseline="0">
                                            <a:solidFill>
                                              <a:schemeClr val="tx1"/>
                                            </a:solidFill>
                                            <a:effectLst/>
                                            <a:latin typeface="Cambria Math" panose="02040503050406030204" pitchFamily="18" charset="0"/>
                                            <a:ea typeface="+mn-ea"/>
                                            <a:cs typeface="+mn-cs"/>
                                          </a:rPr>
                                          <m:t>2</m:t>
                                        </m:r>
                                      </m:sup>
                                    </m:sSup>
                                  </m:den>
                                </m:f>
                              </m:e>
                            </m:d>
                          </m:e>
                        </m:rad>
                      </m:den>
                    </m:f>
                    <m:r>
                      <a:rPr lang="en-US" sz="1200" b="0" kern="1200" baseline="0">
                        <a:solidFill>
                          <a:schemeClr val="tx1"/>
                        </a:solidFill>
                        <a:effectLst/>
                        <a:latin typeface="Cambria Math" panose="02040503050406030204" pitchFamily="18" charset="0"/>
                        <a:ea typeface="+mn-ea"/>
                        <a:cs typeface="+mn-cs"/>
                      </a:rPr>
                      <m:t>→</m:t>
                    </m:r>
                    <m:r>
                      <a:rPr lang="en-US" sz="1200" b="0" i="1" kern="1200" baseline="0">
                        <a:solidFill>
                          <a:schemeClr val="tx1"/>
                        </a:solidFill>
                        <a:effectLst/>
                        <a:latin typeface="Cambria Math" panose="02040503050406030204" pitchFamily="18" charset="0"/>
                        <a:ea typeface="+mn-ea"/>
                        <a:cs typeface="+mn-cs"/>
                      </a:rPr>
                      <m:t>1035</m:t>
                    </m:r>
                    <m:r>
                      <a:rPr lang="en-US" sz="1200" b="0" kern="1200" baseline="0">
                        <a:solidFill>
                          <a:schemeClr val="tx1"/>
                        </a:solidFill>
                        <a:effectLst/>
                        <a:latin typeface="Cambria Math" panose="02040503050406030204" pitchFamily="18" charset="0"/>
                        <a:ea typeface="+mn-ea"/>
                        <a:cs typeface="+mn-cs"/>
                      </a:rPr>
                      <m:t>.</m:t>
                    </m:r>
                    <m:r>
                      <a:rPr lang="en-US" sz="1200" b="0" i="1" kern="1200" baseline="0">
                        <a:solidFill>
                          <a:schemeClr val="tx1"/>
                        </a:solidFill>
                        <a:effectLst/>
                        <a:latin typeface="Cambria Math" panose="02040503050406030204" pitchFamily="18" charset="0"/>
                        <a:ea typeface="+mn-ea"/>
                        <a:cs typeface="+mn-cs"/>
                      </a:rPr>
                      <m:t>47 </m:t>
                    </m:r>
                    <m:r>
                      <a:rPr lang="en-US" sz="1200" b="0" i="1" kern="1200" baseline="0">
                        <a:solidFill>
                          <a:schemeClr val="tx1"/>
                        </a:solidFill>
                        <a:effectLst/>
                        <a:latin typeface="Cambria Math" panose="02040503050406030204" pitchFamily="18" charset="0"/>
                        <a:ea typeface="+mn-ea"/>
                        <a:cs typeface="+mn-cs"/>
                      </a:rPr>
                      <m:t>𝑦𝑟𝑠</m:t>
                    </m:r>
                    <m:r>
                      <a:rPr lang="en-US" sz="1200" b="0" kern="1200" baseline="0">
                        <a:solidFill>
                          <a:schemeClr val="tx1"/>
                        </a:solidFill>
                        <a:effectLst/>
                        <a:latin typeface="Cambria Math" panose="02040503050406030204" pitchFamily="18" charset="0"/>
                        <a:ea typeface="+mn-ea"/>
                        <a:cs typeface="+mn-cs"/>
                      </a:rPr>
                      <m:t>=</m:t>
                    </m:r>
                    <m:f>
                      <m:fPr>
                        <m:ctrlPr>
                          <a:rPr lang="en-US" sz="1200" b="0" i="1" kern="1200" baseline="0">
                            <a:solidFill>
                              <a:schemeClr val="tx1"/>
                            </a:solidFill>
                            <a:effectLst/>
                            <a:latin typeface="Cambria Math" panose="02040503050406030204" pitchFamily="18" charset="0"/>
                            <a:ea typeface="+mn-ea"/>
                            <a:cs typeface="+mn-cs"/>
                          </a:rPr>
                        </m:ctrlPr>
                      </m:fPr>
                      <m:num>
                        <m:r>
                          <a:rPr lang="en-US" sz="1200" b="0" i="1" kern="1200" baseline="0">
                            <a:solidFill>
                              <a:schemeClr val="tx1"/>
                            </a:solidFill>
                            <a:effectLst/>
                            <a:latin typeface="Cambria Math" panose="02040503050406030204" pitchFamily="18" charset="0"/>
                            <a:ea typeface="+mn-ea"/>
                            <a:cs typeface="+mn-cs"/>
                          </a:rPr>
                          <m:t>𝛥</m:t>
                        </m:r>
                        <m:sSub>
                          <m:sSubPr>
                            <m:ctrlPr>
                              <a:rPr lang="en-US" sz="1200" b="0" i="1" kern="1200" baseline="0">
                                <a:solidFill>
                                  <a:schemeClr val="tx1"/>
                                </a:solidFill>
                                <a:effectLst/>
                                <a:latin typeface="Cambria Math" panose="02040503050406030204" pitchFamily="18" charset="0"/>
                                <a:ea typeface="+mn-ea"/>
                                <a:cs typeface="+mn-cs"/>
                              </a:rPr>
                            </m:ctrlPr>
                          </m:sSubPr>
                          <m:e>
                            <m:r>
                              <a:rPr lang="en-US" sz="1200" b="0" i="1" kern="1200" baseline="0">
                                <a:solidFill>
                                  <a:schemeClr val="tx1"/>
                                </a:solidFill>
                                <a:effectLst/>
                                <a:latin typeface="Cambria Math" panose="02040503050406030204" pitchFamily="18" charset="0"/>
                                <a:ea typeface="+mn-ea"/>
                                <a:cs typeface="+mn-cs"/>
                              </a:rPr>
                              <m:t>𝑡</m:t>
                            </m:r>
                          </m:e>
                          <m:sub>
                            <m:r>
                              <a:rPr lang="en-US" sz="1200" b="0" i="1" kern="1200" baseline="0">
                                <a:solidFill>
                                  <a:schemeClr val="tx1"/>
                                </a:solidFill>
                                <a:effectLst/>
                                <a:latin typeface="Cambria Math" panose="02040503050406030204" pitchFamily="18" charset="0"/>
                                <a:ea typeface="+mn-ea"/>
                                <a:cs typeface="+mn-cs"/>
                              </a:rPr>
                              <m:t>0</m:t>
                            </m:r>
                          </m:sub>
                        </m:sSub>
                      </m:num>
                      <m:den>
                        <m:rad>
                          <m:radPr>
                            <m:degHide m:val="on"/>
                            <m:ctrlPr>
                              <a:rPr lang="en-US" sz="1200" b="0" i="1" kern="1200" baseline="0">
                                <a:solidFill>
                                  <a:schemeClr val="tx1"/>
                                </a:solidFill>
                                <a:effectLst/>
                                <a:latin typeface="Cambria Math" panose="02040503050406030204" pitchFamily="18" charset="0"/>
                                <a:ea typeface="+mn-ea"/>
                                <a:cs typeface="+mn-cs"/>
                              </a:rPr>
                            </m:ctrlPr>
                          </m:radPr>
                          <m:deg/>
                          <m:e>
                            <m:r>
                              <a:rPr lang="en-US" sz="1200" b="0" i="1" kern="1200" baseline="0">
                                <a:solidFill>
                                  <a:schemeClr val="tx1"/>
                                </a:solidFill>
                                <a:effectLst/>
                                <a:latin typeface="Cambria Math" panose="02040503050406030204" pitchFamily="18" charset="0"/>
                                <a:ea typeface="+mn-ea"/>
                                <a:cs typeface="+mn-cs"/>
                              </a:rPr>
                              <m:t>1−</m:t>
                            </m:r>
                            <m:d>
                              <m:dPr>
                                <m:ctrlPr>
                                  <a:rPr lang="en-US" sz="1200" b="0" i="1" kern="1200" baseline="0">
                                    <a:solidFill>
                                      <a:schemeClr val="tx1"/>
                                    </a:solidFill>
                                    <a:effectLst/>
                                    <a:latin typeface="Cambria Math" panose="02040503050406030204" pitchFamily="18" charset="0"/>
                                    <a:ea typeface="+mn-ea"/>
                                    <a:cs typeface="+mn-cs"/>
                                  </a:rPr>
                                </m:ctrlPr>
                              </m:dPr>
                              <m:e>
                                <m:f>
                                  <m:fPr>
                                    <m:ctrlPr>
                                      <a:rPr lang="en-US" sz="1200" b="0" i="1" kern="1200" baseline="0">
                                        <a:solidFill>
                                          <a:schemeClr val="tx1"/>
                                        </a:solidFill>
                                        <a:effectLst/>
                                        <a:latin typeface="Cambria Math" panose="02040503050406030204" pitchFamily="18" charset="0"/>
                                        <a:ea typeface="+mn-ea"/>
                                        <a:cs typeface="+mn-cs"/>
                                      </a:rPr>
                                    </m:ctrlPr>
                                  </m:fPr>
                                  <m:num>
                                    <m:sSup>
                                      <m:sSupPr>
                                        <m:ctrlPr>
                                          <a:rPr lang="en-US" sz="1200" b="0" i="1" kern="1200" baseline="0">
                                            <a:solidFill>
                                              <a:schemeClr val="tx1"/>
                                            </a:solidFill>
                                            <a:effectLst/>
                                            <a:latin typeface="Cambria Math" panose="02040503050406030204" pitchFamily="18" charset="0"/>
                                            <a:ea typeface="+mn-ea"/>
                                            <a:cs typeface="+mn-cs"/>
                                          </a:rPr>
                                        </m:ctrlPr>
                                      </m:sSupPr>
                                      <m:e>
                                        <m:d>
                                          <m:dPr>
                                            <m:ctrlPr>
                                              <a:rPr lang="en-US" sz="1200" b="0" i="1" kern="1200" baseline="0">
                                                <a:solidFill>
                                                  <a:schemeClr val="tx1"/>
                                                </a:solidFill>
                                                <a:effectLst/>
                                                <a:latin typeface="Cambria Math" panose="02040503050406030204" pitchFamily="18" charset="0"/>
                                                <a:ea typeface="+mn-ea"/>
                                                <a:cs typeface="+mn-cs"/>
                                              </a:rPr>
                                            </m:ctrlPr>
                                          </m:dPr>
                                          <m:e>
                                            <m:r>
                                              <a:rPr lang="en-US" sz="1200" b="0" i="1" kern="1200" baseline="0">
                                                <a:solidFill>
                                                  <a:schemeClr val="tx1"/>
                                                </a:solidFill>
                                                <a:effectLst/>
                                                <a:latin typeface="Cambria Math" panose="02040503050406030204" pitchFamily="18" charset="0"/>
                                                <a:ea typeface="+mn-ea"/>
                                                <a:cs typeface="+mn-cs"/>
                                              </a:rPr>
                                              <m:t>0</m:t>
                                            </m:r>
                                            <m:r>
                                              <a:rPr lang="en-US" sz="1200" b="0" kern="1200" baseline="0">
                                                <a:solidFill>
                                                  <a:schemeClr val="tx1"/>
                                                </a:solidFill>
                                                <a:effectLst/>
                                                <a:latin typeface="Cambria Math" panose="02040503050406030204" pitchFamily="18" charset="0"/>
                                                <a:ea typeface="+mn-ea"/>
                                                <a:cs typeface="+mn-cs"/>
                                              </a:rPr>
                                              <m:t>.</m:t>
                                            </m:r>
                                            <m:r>
                                              <a:rPr lang="en-US" sz="1200" b="0" i="1" kern="1200" baseline="0">
                                                <a:solidFill>
                                                  <a:schemeClr val="tx1"/>
                                                </a:solidFill>
                                                <a:effectLst/>
                                                <a:latin typeface="Cambria Math" panose="02040503050406030204" pitchFamily="18" charset="0"/>
                                                <a:ea typeface="+mn-ea"/>
                                                <a:cs typeface="+mn-cs"/>
                                              </a:rPr>
                                              <m:t>75</m:t>
                                            </m:r>
                                            <m:r>
                                              <a:rPr lang="en-US" sz="1200" b="0" i="1" kern="1200" baseline="0">
                                                <a:solidFill>
                                                  <a:schemeClr val="tx1"/>
                                                </a:solidFill>
                                                <a:effectLst/>
                                                <a:latin typeface="Cambria Math" panose="02040503050406030204" pitchFamily="18" charset="0"/>
                                                <a:ea typeface="+mn-ea"/>
                                                <a:cs typeface="+mn-cs"/>
                                              </a:rPr>
                                              <m:t>𝑐</m:t>
                                            </m:r>
                                          </m:e>
                                        </m:d>
                                      </m:e>
                                      <m:sup>
                                        <m:r>
                                          <a:rPr lang="en-US" sz="1200" b="0" i="1" kern="1200" baseline="0">
                                            <a:solidFill>
                                              <a:schemeClr val="tx1"/>
                                            </a:solidFill>
                                            <a:effectLst/>
                                            <a:latin typeface="Cambria Math" panose="02040503050406030204" pitchFamily="18" charset="0"/>
                                            <a:ea typeface="+mn-ea"/>
                                            <a:cs typeface="+mn-cs"/>
                                          </a:rPr>
                                          <m:t>2</m:t>
                                        </m:r>
                                      </m:sup>
                                    </m:sSup>
                                  </m:num>
                                  <m:den>
                                    <m:sSup>
                                      <m:sSupPr>
                                        <m:ctrlPr>
                                          <a:rPr lang="en-US" sz="1200" b="0" i="1" kern="1200" baseline="0">
                                            <a:solidFill>
                                              <a:schemeClr val="tx1"/>
                                            </a:solidFill>
                                            <a:effectLst/>
                                            <a:latin typeface="Cambria Math" panose="02040503050406030204" pitchFamily="18" charset="0"/>
                                            <a:ea typeface="+mn-ea"/>
                                            <a:cs typeface="+mn-cs"/>
                                          </a:rPr>
                                        </m:ctrlPr>
                                      </m:sSupPr>
                                      <m:e>
                                        <m:r>
                                          <a:rPr lang="en-US" sz="1200" b="0" i="1" kern="1200" baseline="0">
                                            <a:solidFill>
                                              <a:schemeClr val="tx1"/>
                                            </a:solidFill>
                                            <a:effectLst/>
                                            <a:latin typeface="Cambria Math" panose="02040503050406030204" pitchFamily="18" charset="0"/>
                                            <a:ea typeface="+mn-ea"/>
                                            <a:cs typeface="+mn-cs"/>
                                          </a:rPr>
                                          <m:t>𝑐</m:t>
                                        </m:r>
                                      </m:e>
                                      <m:sup>
                                        <m:r>
                                          <a:rPr lang="en-US" sz="1200" b="0" i="1" kern="1200" baseline="0">
                                            <a:solidFill>
                                              <a:schemeClr val="tx1"/>
                                            </a:solidFill>
                                            <a:effectLst/>
                                            <a:latin typeface="Cambria Math" panose="02040503050406030204" pitchFamily="18" charset="0"/>
                                            <a:ea typeface="+mn-ea"/>
                                            <a:cs typeface="+mn-cs"/>
                                          </a:rPr>
                                          <m:t>2</m:t>
                                        </m:r>
                                      </m:sup>
                                    </m:sSup>
                                  </m:den>
                                </m:f>
                              </m:e>
                            </m:d>
                          </m:e>
                        </m:rad>
                      </m:den>
                    </m:f>
                    <m:r>
                      <a:rPr lang="en-US" sz="1200" b="0" kern="1200" baseline="0">
                        <a:solidFill>
                          <a:schemeClr val="tx1"/>
                        </a:solidFill>
                        <a:effectLst/>
                        <a:latin typeface="Cambria Math" panose="02040503050406030204" pitchFamily="18" charset="0"/>
                        <a:ea typeface="+mn-ea"/>
                        <a:cs typeface="+mn-cs"/>
                      </a:rPr>
                      <m:t>→</m:t>
                    </m:r>
                    <m:r>
                      <a:rPr lang="en-US" sz="1200" b="0" i="1" kern="1200" baseline="0">
                        <a:solidFill>
                          <a:schemeClr val="tx1"/>
                        </a:solidFill>
                        <a:effectLst/>
                        <a:latin typeface="Cambria Math" panose="02040503050406030204" pitchFamily="18" charset="0"/>
                        <a:ea typeface="+mn-ea"/>
                        <a:cs typeface="+mn-cs"/>
                      </a:rPr>
                      <m:t>𝛥</m:t>
                    </m:r>
                    <m:sSub>
                      <m:sSubPr>
                        <m:ctrlPr>
                          <a:rPr lang="en-US" sz="1200" b="0" i="1" kern="1200" baseline="0">
                            <a:solidFill>
                              <a:schemeClr val="tx1"/>
                            </a:solidFill>
                            <a:effectLst/>
                            <a:latin typeface="Cambria Math" panose="02040503050406030204" pitchFamily="18" charset="0"/>
                            <a:ea typeface="+mn-ea"/>
                            <a:cs typeface="+mn-cs"/>
                          </a:rPr>
                        </m:ctrlPr>
                      </m:sSubPr>
                      <m:e>
                        <m:r>
                          <a:rPr lang="en-US" sz="1200" b="0" i="1" kern="1200" baseline="0">
                            <a:solidFill>
                              <a:schemeClr val="tx1"/>
                            </a:solidFill>
                            <a:effectLst/>
                            <a:latin typeface="Cambria Math" panose="02040503050406030204" pitchFamily="18" charset="0"/>
                            <a:ea typeface="+mn-ea"/>
                            <a:cs typeface="+mn-cs"/>
                          </a:rPr>
                          <m:t>𝑡</m:t>
                        </m:r>
                      </m:e>
                      <m:sub>
                        <m:r>
                          <a:rPr lang="en-US" sz="1200" b="0" i="1" kern="1200" baseline="0">
                            <a:solidFill>
                              <a:schemeClr val="tx1"/>
                            </a:solidFill>
                            <a:effectLst/>
                            <a:latin typeface="Cambria Math" panose="02040503050406030204" pitchFamily="18" charset="0"/>
                            <a:ea typeface="+mn-ea"/>
                            <a:cs typeface="+mn-cs"/>
                          </a:rPr>
                          <m:t>0</m:t>
                        </m:r>
                      </m:sub>
                    </m:sSub>
                    <m:r>
                      <a:rPr lang="en-US" sz="1200" b="0" kern="1200" baseline="0">
                        <a:solidFill>
                          <a:schemeClr val="tx1"/>
                        </a:solidFill>
                        <a:effectLst/>
                        <a:latin typeface="Cambria Math" panose="02040503050406030204" pitchFamily="18" charset="0"/>
                        <a:ea typeface="+mn-ea"/>
                        <a:cs typeface="+mn-cs"/>
                      </a:rPr>
                      <m:t>=</m:t>
                    </m:r>
                    <m:r>
                      <a:rPr lang="en-US" sz="1200" b="0" i="1" kern="1200" baseline="0">
                        <a:solidFill>
                          <a:schemeClr val="tx1"/>
                        </a:solidFill>
                        <a:effectLst/>
                        <a:latin typeface="Cambria Math" panose="02040503050406030204" pitchFamily="18" charset="0"/>
                        <a:ea typeface="+mn-ea"/>
                        <a:cs typeface="+mn-cs"/>
                      </a:rPr>
                      <m:t>1035</m:t>
                    </m:r>
                    <m:r>
                      <a:rPr lang="en-US" sz="1200" b="0" kern="1200" baseline="0">
                        <a:solidFill>
                          <a:schemeClr val="tx1"/>
                        </a:solidFill>
                        <a:effectLst/>
                        <a:latin typeface="Cambria Math" panose="02040503050406030204" pitchFamily="18" charset="0"/>
                        <a:ea typeface="+mn-ea"/>
                        <a:cs typeface="+mn-cs"/>
                      </a:rPr>
                      <m:t>.</m:t>
                    </m:r>
                    <m:r>
                      <a:rPr lang="en-US" sz="1200" b="0" i="1" kern="1200" baseline="0">
                        <a:solidFill>
                          <a:schemeClr val="tx1"/>
                        </a:solidFill>
                        <a:effectLst/>
                        <a:latin typeface="Cambria Math" panose="02040503050406030204" pitchFamily="18" charset="0"/>
                        <a:ea typeface="+mn-ea"/>
                        <a:cs typeface="+mn-cs"/>
                      </a:rPr>
                      <m:t>47 </m:t>
                    </m:r>
                    <m:r>
                      <a:rPr lang="en-US" sz="1200" b="0" i="1" kern="1200" baseline="0">
                        <a:solidFill>
                          <a:schemeClr val="tx1"/>
                        </a:solidFill>
                        <a:effectLst/>
                        <a:latin typeface="Cambria Math" panose="02040503050406030204" pitchFamily="18" charset="0"/>
                        <a:ea typeface="+mn-ea"/>
                        <a:cs typeface="+mn-cs"/>
                      </a:rPr>
                      <m:t>𝑦𝑟𝑠</m:t>
                    </m:r>
                    <m:r>
                      <a:rPr lang="en-US" sz="1200" b="0" i="1" kern="1200" baseline="0">
                        <a:solidFill>
                          <a:schemeClr val="tx1"/>
                        </a:solidFill>
                        <a:effectLst/>
                        <a:latin typeface="Cambria Math" panose="02040503050406030204" pitchFamily="18" charset="0"/>
                        <a:ea typeface="+mn-ea"/>
                        <a:cs typeface="+mn-cs"/>
                      </a:rPr>
                      <m:t> </m:t>
                    </m:r>
                    <m:rad>
                      <m:radPr>
                        <m:degHide m:val="on"/>
                        <m:ctrlPr>
                          <a:rPr lang="en-US" sz="1200" b="0" i="1" kern="1200" baseline="0">
                            <a:solidFill>
                              <a:schemeClr val="tx1"/>
                            </a:solidFill>
                            <a:effectLst/>
                            <a:latin typeface="Cambria Math" panose="02040503050406030204" pitchFamily="18" charset="0"/>
                            <a:ea typeface="+mn-ea"/>
                            <a:cs typeface="+mn-cs"/>
                          </a:rPr>
                        </m:ctrlPr>
                      </m:radPr>
                      <m:deg/>
                      <m:e>
                        <m:r>
                          <a:rPr lang="en-US" sz="1200" b="0" i="1" kern="1200" baseline="0">
                            <a:solidFill>
                              <a:schemeClr val="tx1"/>
                            </a:solidFill>
                            <a:effectLst/>
                            <a:latin typeface="Cambria Math" panose="02040503050406030204" pitchFamily="18" charset="0"/>
                            <a:ea typeface="+mn-ea"/>
                            <a:cs typeface="+mn-cs"/>
                          </a:rPr>
                          <m:t>1−0</m:t>
                        </m:r>
                        <m:r>
                          <a:rPr lang="en-US" sz="1200" b="0" kern="1200" baseline="0">
                            <a:solidFill>
                              <a:schemeClr val="tx1"/>
                            </a:solidFill>
                            <a:effectLst/>
                            <a:latin typeface="Cambria Math" panose="02040503050406030204" pitchFamily="18" charset="0"/>
                            <a:ea typeface="+mn-ea"/>
                            <a:cs typeface="+mn-cs"/>
                          </a:rPr>
                          <m:t>.</m:t>
                        </m:r>
                        <m:r>
                          <a:rPr lang="en-US" sz="1200" b="0" i="1" kern="1200" baseline="0">
                            <a:solidFill>
                              <a:schemeClr val="tx1"/>
                            </a:solidFill>
                            <a:effectLst/>
                            <a:latin typeface="Cambria Math" panose="02040503050406030204" pitchFamily="18" charset="0"/>
                            <a:ea typeface="+mn-ea"/>
                            <a:cs typeface="+mn-cs"/>
                          </a:rPr>
                          <m:t>5625</m:t>
                        </m:r>
                      </m:e>
                    </m:rad>
                    <m:r>
                      <a:rPr lang="en-US" sz="1200" b="0" kern="1200" baseline="0">
                        <a:solidFill>
                          <a:schemeClr val="tx1"/>
                        </a:solidFill>
                        <a:effectLst/>
                        <a:latin typeface="Cambria Math" panose="02040503050406030204" pitchFamily="18" charset="0"/>
                        <a:ea typeface="+mn-ea"/>
                        <a:cs typeface="+mn-cs"/>
                      </a:rPr>
                      <m:t>=</m:t>
                    </m:r>
                    <m:r>
                      <a:rPr lang="en-US" sz="1200" b="0" i="1" kern="1200" baseline="0">
                        <a:solidFill>
                          <a:schemeClr val="tx1"/>
                        </a:solidFill>
                        <a:effectLst/>
                        <a:latin typeface="Cambria Math" panose="02040503050406030204" pitchFamily="18" charset="0"/>
                        <a:ea typeface="+mn-ea"/>
                        <a:cs typeface="+mn-cs"/>
                      </a:rPr>
                      <m:t>684</m:t>
                    </m:r>
                    <m:r>
                      <a:rPr lang="en-US" sz="1200" b="0" kern="1200" baseline="0">
                        <a:solidFill>
                          <a:schemeClr val="tx1"/>
                        </a:solidFill>
                        <a:effectLst/>
                        <a:latin typeface="Cambria Math" panose="02040503050406030204" pitchFamily="18" charset="0"/>
                        <a:ea typeface="+mn-ea"/>
                        <a:cs typeface="+mn-cs"/>
                      </a:rPr>
                      <m:t>.</m:t>
                    </m:r>
                    <m:r>
                      <a:rPr lang="en-US" sz="1200" b="0" i="1" kern="1200" baseline="0">
                        <a:solidFill>
                          <a:schemeClr val="tx1"/>
                        </a:solidFill>
                        <a:effectLst/>
                        <a:latin typeface="Cambria Math" panose="02040503050406030204" pitchFamily="18" charset="0"/>
                        <a:ea typeface="+mn-ea"/>
                        <a:cs typeface="+mn-cs"/>
                      </a:rPr>
                      <m:t>90</m:t>
                    </m:r>
                    <m:r>
                      <a:rPr lang="en-US" sz="1200" b="0" kern="1200" baseline="0">
                        <a:solidFill>
                          <a:schemeClr val="tx1"/>
                        </a:solidFill>
                        <a:effectLst/>
                        <a:latin typeface="Cambria Math" panose="02040503050406030204" pitchFamily="18" charset="0"/>
                        <a:ea typeface="+mn-ea"/>
                        <a:cs typeface="+mn-cs"/>
                      </a:rPr>
                      <m:t> </m:t>
                    </m:r>
                    <m:r>
                      <a:rPr lang="en-US" sz="1200" b="0" i="1" kern="1200" baseline="0">
                        <a:solidFill>
                          <a:schemeClr val="tx1"/>
                        </a:solidFill>
                        <a:effectLst/>
                        <a:latin typeface="Cambria Math" panose="02040503050406030204" pitchFamily="18" charset="0"/>
                        <a:ea typeface="+mn-ea"/>
                        <a:cs typeface="+mn-cs"/>
                      </a:rPr>
                      <m:t>𝑦𝑟𝑠</m:t>
                    </m:r>
                  </m:oMath>
                </a14:m>
                <a:endParaRPr lang="en-US" sz="1200" b="0" kern="1200" baseline="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normAutofit/>
              </a:bodyPr>
              <a:lstStyle/>
              <a:p>
                <a:r>
                  <a:rPr lang="en-US" dirty="0" smtClean="0"/>
                  <a:t>1 light –year is the distance light</a:t>
                </a:r>
                <a:r>
                  <a:rPr lang="en-US" baseline="0" dirty="0" smtClean="0"/>
                  <a:t> will travel in a year.</a:t>
                </a:r>
                <a:endParaRPr lang="en-US" dirty="0" smtClean="0"/>
              </a:p>
              <a:p>
                <a:pPr marL="232783" indent="-232783">
                  <a:buAutoNum type="alphaLcParenR"/>
                </a:pPr>
                <a:r>
                  <a:rPr lang="el-GR" i="0" dirty="0" smtClean="0">
                    <a:latin typeface="Cambria Math" panose="02040503050406030204" pitchFamily="18" charset="0"/>
                  </a:rPr>
                  <a:t>Δ</a:t>
                </a:r>
                <a:r>
                  <a:rPr lang="en-US" i="0" dirty="0" smtClean="0">
                    <a:latin typeface="Cambria Math" panose="02040503050406030204" pitchFamily="18" charset="0"/>
                  </a:rPr>
                  <a:t>𝑡=</a:t>
                </a:r>
                <a:r>
                  <a:rPr lang="en-US" b="0" i="0" dirty="0" smtClean="0">
                    <a:latin typeface="Cambria Math" panose="02040503050406030204" pitchFamily="18" charset="0"/>
                  </a:rPr>
                  <a:t>(</a:t>
                </a:r>
                <a:r>
                  <a:rPr lang="en-US" i="0" dirty="0" smtClean="0">
                    <a:latin typeface="Cambria Math" panose="02040503050406030204" pitchFamily="18" charset="0"/>
                  </a:rPr>
                  <a:t>776.6</a:t>
                </a:r>
                <a:r>
                  <a:rPr lang="en-US" b="0" i="0" dirty="0" smtClean="0">
                    <a:latin typeface="Cambria Math" panose="02040503050406030204" pitchFamily="18" charset="0"/>
                  </a:rPr>
                  <a:t> 𝑙𝑦)/0.75</a:t>
                </a:r>
                <a:r>
                  <a:rPr lang="en-US" i="0" dirty="0" smtClean="0">
                    <a:latin typeface="Cambria Math" panose="02040503050406030204" pitchFamily="18" charset="0"/>
                  </a:rPr>
                  <a:t>= 1035.47 𝑦𝑒𝑎𝑟𝑠</a:t>
                </a:r>
                <a:r>
                  <a:rPr lang="en-US" dirty="0" smtClean="0"/>
                  <a:t> (the</a:t>
                </a:r>
                <a:r>
                  <a:rPr lang="en-US" baseline="0" dirty="0" smtClean="0"/>
                  <a:t> </a:t>
                </a:r>
                <a:r>
                  <a:rPr lang="en-US" baseline="0" dirty="0" err="1" smtClean="0"/>
                  <a:t>Rigelian</a:t>
                </a:r>
                <a:r>
                  <a:rPr lang="en-US" baseline="0" dirty="0" smtClean="0"/>
                  <a:t> measures dilated time because the events of leaving and arriving are at rest to the starship – they both happen outside the starship’s windows)</a:t>
                </a:r>
              </a:p>
              <a:p>
                <a:pPr marL="232783" indent="-232783" defTabSz="931134">
                  <a:buFontTx/>
                  <a:buAutoNum type="alphaLcParenR"/>
                  <a:defRPr/>
                </a:pPr>
                <a:r>
                  <a:rPr lang="el-GR" i="0" dirty="0" smtClean="0">
                    <a:latin typeface="Cambria Math" panose="02040503050406030204" pitchFamily="18" charset="0"/>
                  </a:rPr>
                  <a:t>Δ</a:t>
                </a:r>
                <a:r>
                  <a:rPr lang="en-US" i="0" dirty="0" smtClean="0">
                    <a:latin typeface="Cambria Math" panose="02040503050406030204" pitchFamily="18" charset="0"/>
                  </a:rPr>
                  <a:t>𝑡 =</a:t>
                </a:r>
                <a:r>
                  <a:rPr lang="el-GR" i="0" dirty="0" smtClean="0">
                    <a:latin typeface="Cambria Math" panose="02040503050406030204" pitchFamily="18" charset="0"/>
                  </a:rPr>
                  <a:t>Δ</a:t>
                </a:r>
                <a:r>
                  <a:rPr lang="en-US" i="0" dirty="0" smtClean="0">
                    <a:latin typeface="Cambria Math" panose="02040503050406030204" pitchFamily="18" charset="0"/>
                  </a:rPr>
                  <a:t>𝑡</a:t>
                </a:r>
                <a:r>
                  <a:rPr lang="en-US" i="0" baseline="-25000" dirty="0" smtClean="0">
                    <a:latin typeface="Cambria Math" panose="02040503050406030204" pitchFamily="18" charset="0"/>
                  </a:rPr>
                  <a:t>0</a:t>
                </a:r>
                <a:r>
                  <a:rPr lang="en-US" i="0" baseline="0" dirty="0" smtClean="0">
                    <a:latin typeface="Cambria Math" panose="02040503050406030204" pitchFamily="18" charset="0"/>
                  </a:rPr>
                  <a:t>/√(</a:t>
                </a:r>
                <a:r>
                  <a:rPr lang="en-US" i="0" baseline="0" dirty="0" smtClean="0">
                    <a:latin typeface="Cambria Math" panose="02040503050406030204" pitchFamily="18" charset="0"/>
                  </a:rPr>
                  <a:t>1−(𝑣</a:t>
                </a:r>
                <a:r>
                  <a:rPr lang="en-US" i="0" baseline="30000" dirty="0" smtClean="0">
                    <a:latin typeface="Cambria Math" panose="02040503050406030204" pitchFamily="18" charset="0"/>
                  </a:rPr>
                  <a:t>2</a:t>
                </a:r>
                <a:r>
                  <a:rPr lang="en-US" i="0" baseline="0" dirty="0" smtClean="0">
                    <a:latin typeface="Cambria Math" panose="02040503050406030204" pitchFamily="18" charset="0"/>
                  </a:rPr>
                  <a:t>/𝑐</a:t>
                </a:r>
                <a:r>
                  <a:rPr lang="en-US" i="0" baseline="30000" dirty="0" smtClean="0">
                    <a:latin typeface="Cambria Math" panose="02040503050406030204" pitchFamily="18" charset="0"/>
                  </a:rPr>
                  <a:t>2</a:t>
                </a:r>
                <a:r>
                  <a:rPr lang="en-US" i="0" baseline="0" dirty="0" smtClean="0">
                    <a:latin typeface="Cambria Math" panose="02040503050406030204" pitchFamily="18" charset="0"/>
                  </a:rPr>
                  <a:t>) )</a:t>
                </a:r>
                <a:r>
                  <a:rPr lang="en-US" b="0" i="0" baseline="0" dirty="0" smtClean="0">
                    <a:latin typeface="Cambria Math" panose="02040503050406030204" pitchFamily="18" charset="0"/>
                  </a:rPr>
                  <a:t>→</a:t>
                </a:r>
                <a:r>
                  <a:rPr lang="en-US" i="0" baseline="0" dirty="0" smtClean="0">
                    <a:latin typeface="Cambria Math" panose="02040503050406030204" pitchFamily="18" charset="0"/>
                    <a:sym typeface="Wingdings" pitchFamily="2" charset="2"/>
                  </a:rPr>
                  <a:t>1035.47 𝑦𝑟𝑠 =</a:t>
                </a:r>
                <a:r>
                  <a:rPr lang="el-GR" i="0" baseline="0" dirty="0" smtClean="0">
                    <a:latin typeface="Cambria Math" panose="02040503050406030204" pitchFamily="18" charset="0"/>
                    <a:sym typeface="Wingdings" pitchFamily="2" charset="2"/>
                  </a:rPr>
                  <a:t>Δ</a:t>
                </a:r>
                <a:r>
                  <a:rPr lang="en-US" i="0" dirty="0" smtClean="0">
                    <a:latin typeface="Cambria Math" panose="02040503050406030204" pitchFamily="18" charset="0"/>
                  </a:rPr>
                  <a:t>𝑡</a:t>
                </a:r>
                <a:r>
                  <a:rPr lang="en-US" i="0" baseline="-25000" dirty="0" smtClean="0">
                    <a:latin typeface="Cambria Math" panose="02040503050406030204" pitchFamily="18" charset="0"/>
                  </a:rPr>
                  <a:t>0</a:t>
                </a:r>
                <a:r>
                  <a:rPr lang="en-US" i="0" baseline="0" dirty="0" smtClean="0">
                    <a:latin typeface="Cambria Math" panose="02040503050406030204" pitchFamily="18" charset="0"/>
                    <a:sym typeface="Wingdings" pitchFamily="2" charset="2"/>
                  </a:rPr>
                  <a:t>/√(</a:t>
                </a:r>
                <a:r>
                  <a:rPr lang="en-US" i="0" baseline="0" dirty="0" smtClean="0">
                    <a:latin typeface="Cambria Math" panose="02040503050406030204" pitchFamily="18" charset="0"/>
                  </a:rPr>
                  <a:t>1−((0.75𝑐)</a:t>
                </a:r>
                <a:r>
                  <a:rPr lang="en-US" i="0" baseline="30000" dirty="0" smtClean="0">
                    <a:latin typeface="Cambria Math" panose="02040503050406030204" pitchFamily="18" charset="0"/>
                  </a:rPr>
                  <a:t>2</a:t>
                </a:r>
                <a:r>
                  <a:rPr lang="en-US" i="0" baseline="0" dirty="0" smtClean="0">
                    <a:latin typeface="Cambria Math" panose="02040503050406030204" pitchFamily="18" charset="0"/>
                  </a:rPr>
                  <a:t>/𝑐</a:t>
                </a:r>
                <a:r>
                  <a:rPr lang="en-US" i="0" baseline="30000" dirty="0" smtClean="0">
                    <a:latin typeface="Cambria Math" panose="02040503050406030204" pitchFamily="18" charset="0"/>
                  </a:rPr>
                  <a:t>2</a:t>
                </a:r>
                <a:r>
                  <a:rPr lang="en-US" i="0" baseline="0" dirty="0" smtClean="0">
                    <a:latin typeface="Cambria Math" panose="02040503050406030204" pitchFamily="18" charset="0"/>
                  </a:rPr>
                  <a:t>) )</a:t>
                </a:r>
                <a:r>
                  <a:rPr lang="en-US" b="0" i="0" baseline="0" dirty="0" smtClean="0">
                    <a:latin typeface="Cambria Math" panose="02040503050406030204" pitchFamily="18" charset="0"/>
                  </a:rPr>
                  <a:t>→</a:t>
                </a:r>
                <a:r>
                  <a:rPr lang="el-GR" i="0" baseline="0" dirty="0" smtClean="0">
                    <a:latin typeface="Cambria Math" panose="02040503050406030204" pitchFamily="18" charset="0"/>
                    <a:sym typeface="Wingdings" pitchFamily="2" charset="2"/>
                  </a:rPr>
                  <a:t>Δ</a:t>
                </a:r>
                <a:r>
                  <a:rPr lang="en-US" i="0" baseline="0" dirty="0" smtClean="0">
                    <a:latin typeface="Cambria Math" panose="02040503050406030204" pitchFamily="18" charset="0"/>
                  </a:rPr>
                  <a:t>𝑡</a:t>
                </a:r>
                <a:r>
                  <a:rPr lang="en-US" b="0" i="0" baseline="0" dirty="0" smtClean="0">
                    <a:latin typeface="Cambria Math" panose="02040503050406030204" pitchFamily="18" charset="0"/>
                    <a:sym typeface="Wingdings" pitchFamily="2" charset="2"/>
                  </a:rPr>
                  <a:t>_</a:t>
                </a:r>
                <a:r>
                  <a:rPr lang="en-US" b="0" i="0" baseline="0" dirty="0" smtClean="0">
                    <a:latin typeface="Cambria Math" panose="02040503050406030204" pitchFamily="18" charset="0"/>
                  </a:rPr>
                  <a:t>0</a:t>
                </a:r>
                <a:r>
                  <a:rPr lang="en-US" i="0" baseline="0" dirty="0" smtClean="0">
                    <a:latin typeface="Cambria Math" panose="02040503050406030204" pitchFamily="18" charset="0"/>
                  </a:rPr>
                  <a:t>=</a:t>
                </a:r>
                <a:r>
                  <a:rPr lang="en-US" i="0" baseline="0" dirty="0" smtClean="0">
                    <a:latin typeface="Cambria Math" panose="02040503050406030204" pitchFamily="18" charset="0"/>
                    <a:sym typeface="Wingdings" pitchFamily="2" charset="2"/>
                  </a:rPr>
                  <a:t>1035.47 𝑦𝑟𝑠 √(</a:t>
                </a:r>
                <a:r>
                  <a:rPr lang="en-US" i="0" baseline="0" dirty="0" smtClean="0">
                    <a:latin typeface="Cambria Math" panose="02040503050406030204" pitchFamily="18" charset="0"/>
                  </a:rPr>
                  <a:t>1−0.5625</a:t>
                </a:r>
                <a:r>
                  <a:rPr lang="en-US" i="0" baseline="0" dirty="0" smtClean="0">
                    <a:latin typeface="Cambria Math" panose="02040503050406030204" pitchFamily="18" charset="0"/>
                    <a:sym typeface="Wingdings" pitchFamily="2" charset="2"/>
                  </a:rPr>
                  <a:t>)</a:t>
                </a:r>
                <a:r>
                  <a:rPr lang="en-US" i="0" baseline="0" dirty="0" smtClean="0">
                    <a:latin typeface="Cambria Math" panose="02040503050406030204" pitchFamily="18" charset="0"/>
                  </a:rPr>
                  <a:t>=684.90𝑦𝑟𝑠</a:t>
                </a:r>
                <a:endParaRPr lang="en-US" dirty="0" smtClean="0"/>
              </a:p>
              <a:p>
                <a:pPr marL="232783" indent="-232783">
                  <a:buAutoNum type="alphaLcParenR"/>
                </a:pPr>
                <a:endParaRPr lang="en-US" dirty="0"/>
              </a:p>
            </p:txBody>
          </p:sp>
        </mc:Fallback>
      </mc:AlternateContent>
      <p:sp>
        <p:nvSpPr>
          <p:cNvPr id="4" name="Slide Number Placeholder 3"/>
          <p:cNvSpPr>
            <a:spLocks noGrp="1"/>
          </p:cNvSpPr>
          <p:nvPr>
            <p:ph type="sldNum" sz="quarter" idx="10"/>
          </p:nvPr>
        </p:nvSpPr>
        <p:spPr/>
        <p:txBody>
          <a:bodyPr/>
          <a:lstStyle/>
          <a:p>
            <a:fld id="{1DF96B2B-317E-42EA-9A5B-D4070C8B90FA}"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F96B2B-317E-42EA-9A5B-D4070C8B90FA}" type="slidenum">
              <a:rPr lang="en-US" smtClean="0"/>
              <a:pPr/>
              <a:t>16</a:t>
            </a:fld>
            <a:endParaRPr lang="en-US"/>
          </a:p>
        </p:txBody>
      </p:sp>
    </p:spTree>
    <p:extLst>
      <p:ext uri="{BB962C8B-B14F-4D97-AF65-F5344CB8AC3E}">
        <p14:creationId xmlns:p14="http://schemas.microsoft.com/office/powerpoint/2010/main" val="3519250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F96B2B-317E-42EA-9A5B-D4070C8B90FA}"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r>
              <a:rPr lang="en-US" dirty="0"/>
              <a:t>Objectives: Students</a:t>
            </a:r>
            <a:r>
              <a:rPr lang="en-US" baseline="0" dirty="0"/>
              <a:t> will correctly distinguish between contracted length and proper length.</a:t>
            </a:r>
          </a:p>
          <a:p>
            <a:r>
              <a:rPr lang="en-US" baseline="0" dirty="0"/>
              <a:t>	Students will correctly solve problems involving length contraction.</a:t>
            </a:r>
          </a:p>
          <a:p>
            <a:pPr defTabSz="931134"/>
            <a:r>
              <a:rPr lang="en-US" baseline="0" dirty="0"/>
              <a:t>Focus: Answer questions on previous assignment. See this slide. (</a:t>
            </a:r>
            <a:r>
              <a:rPr lang="en-US" dirty="0"/>
              <a:t>Since the observer moving with the event measures a different time than the observer not moving with the event, are the lengths different?)</a:t>
            </a:r>
          </a:p>
        </p:txBody>
      </p:sp>
      <p:sp>
        <p:nvSpPr>
          <p:cNvPr id="4" name="Slide Number Placeholder 3"/>
          <p:cNvSpPr>
            <a:spLocks noGrp="1"/>
          </p:cNvSpPr>
          <p:nvPr>
            <p:ph type="sldNum" sz="quarter" idx="10"/>
          </p:nvPr>
        </p:nvSpPr>
        <p:spPr/>
        <p:txBody>
          <a:bodyPr/>
          <a:lstStyle/>
          <a:p>
            <a:fld id="{1DF96B2B-317E-42EA-9A5B-D4070C8B90FA}"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F96B2B-317E-42EA-9A5B-D4070C8B90FA}" type="slidenum">
              <a:rPr lang="en-US" smtClean="0"/>
              <a:pPr/>
              <a:t>20</a:t>
            </a:fld>
            <a:endParaRPr lang="en-US"/>
          </a:p>
        </p:txBody>
      </p:sp>
    </p:spTree>
    <p:extLst>
      <p:ext uri="{BB962C8B-B14F-4D97-AF65-F5344CB8AC3E}">
        <p14:creationId xmlns:p14="http://schemas.microsoft.com/office/powerpoint/2010/main" val="2725357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F96B2B-317E-42EA-9A5B-D4070C8B90FA}" type="slidenum">
              <a:rPr lang="en-US" smtClean="0"/>
              <a:pPr/>
              <a:t>21</a:t>
            </a:fld>
            <a:endParaRPr lang="en-US"/>
          </a:p>
        </p:txBody>
      </p:sp>
    </p:spTree>
    <p:extLst>
      <p:ext uri="{BB962C8B-B14F-4D97-AF65-F5344CB8AC3E}">
        <p14:creationId xmlns:p14="http://schemas.microsoft.com/office/powerpoint/2010/main" val="3400577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F96B2B-317E-42EA-9A5B-D4070C8B90FA}" type="slidenum">
              <a:rPr lang="en-US" smtClean="0"/>
              <a:pPr/>
              <a:t>2</a:t>
            </a:fld>
            <a:endParaRPr lang="en-US"/>
          </a:p>
        </p:txBody>
      </p:sp>
    </p:spTree>
    <p:extLst>
      <p:ext uri="{BB962C8B-B14F-4D97-AF65-F5344CB8AC3E}">
        <p14:creationId xmlns:p14="http://schemas.microsoft.com/office/powerpoint/2010/main" val="42511490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r>
              <a:rPr lang="en-US" dirty="0"/>
              <a:t>If you moved near</a:t>
            </a:r>
            <a:r>
              <a:rPr lang="en-US" baseline="0" dirty="0"/>
              <a:t> the speed of light you would be the same height, but very thin.</a:t>
            </a:r>
          </a:p>
          <a:p>
            <a:endParaRPr lang="en-US" baseline="0" dirty="0"/>
          </a:p>
          <a:p>
            <a:r>
              <a:rPr lang="en-US" baseline="0" dirty="0"/>
              <a:t>This is as observed by the person moving with the event.</a:t>
            </a:r>
            <a:endParaRPr lang="en-US" dirty="0"/>
          </a:p>
        </p:txBody>
      </p:sp>
      <p:sp>
        <p:nvSpPr>
          <p:cNvPr id="4" name="Slide Number Placeholder 3"/>
          <p:cNvSpPr>
            <a:spLocks noGrp="1"/>
          </p:cNvSpPr>
          <p:nvPr>
            <p:ph type="sldNum" sz="quarter" idx="10"/>
          </p:nvPr>
        </p:nvSpPr>
        <p:spPr/>
        <p:txBody>
          <a:bodyPr/>
          <a:lstStyle/>
          <a:p>
            <a:fld id="{1DF96B2B-317E-42EA-9A5B-D4070C8B90FA}"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pPr/>
                <a14:m>
                  <m:oMathPara xmlns:m="http://schemas.openxmlformats.org/officeDocument/2006/math">
                    <m:oMathParaPr>
                      <m:jc m:val="centerGroup"/>
                    </m:oMathParaPr>
                    <m:oMath xmlns:m="http://schemas.openxmlformats.org/officeDocument/2006/math">
                      <m:r>
                        <a:rPr lang="en-US" sz="1200" b="0" i="1" kern="1200" baseline="0" smtClean="0">
                          <a:solidFill>
                            <a:schemeClr val="tx1"/>
                          </a:solidFill>
                          <a:effectLst/>
                          <a:latin typeface="Cambria Math" panose="02040503050406030204" pitchFamily="18" charset="0"/>
                          <a:ea typeface="+mn-ea"/>
                          <a:cs typeface="+mn-cs"/>
                        </a:rPr>
                        <m:t>707 </m:t>
                      </m:r>
                      <m:r>
                        <a:rPr lang="en-US" sz="1200" b="0" i="1" kern="1200" baseline="0" smtClean="0">
                          <a:solidFill>
                            <a:schemeClr val="tx1"/>
                          </a:solidFill>
                          <a:effectLst/>
                          <a:latin typeface="Cambria Math" panose="02040503050406030204" pitchFamily="18" charset="0"/>
                          <a:ea typeface="+mn-ea"/>
                          <a:cs typeface="+mn-cs"/>
                        </a:rPr>
                        <m:t>𝑓𝑡</m:t>
                      </m:r>
                      <m:r>
                        <a:rPr lang="en-US" sz="1200" b="0" i="1" kern="1200" baseline="0" smtClean="0">
                          <a:solidFill>
                            <a:schemeClr val="tx1"/>
                          </a:solidFill>
                          <a:effectLst/>
                          <a:latin typeface="Cambria Math" panose="02040503050406030204" pitchFamily="18" charset="0"/>
                          <a:ea typeface="+mn-ea"/>
                          <a:cs typeface="+mn-cs"/>
                        </a:rPr>
                        <m:t>=</m:t>
                      </m:r>
                      <m:sSub>
                        <m:sSubPr>
                          <m:ctrlPr>
                            <a:rPr lang="en-US" sz="1200" b="0" i="1" kern="1200" baseline="0">
                              <a:solidFill>
                                <a:schemeClr val="tx1"/>
                              </a:solidFill>
                              <a:effectLst/>
                              <a:latin typeface="Cambria Math" panose="02040503050406030204" pitchFamily="18" charset="0"/>
                              <a:ea typeface="+mn-ea"/>
                              <a:cs typeface="+mn-cs"/>
                            </a:rPr>
                          </m:ctrlPr>
                        </m:sSubPr>
                        <m:e>
                          <m:r>
                            <a:rPr lang="en-US" sz="1200" b="0" i="1" kern="1200" baseline="0">
                              <a:solidFill>
                                <a:schemeClr val="tx1"/>
                              </a:solidFill>
                              <a:effectLst/>
                              <a:latin typeface="Cambria Math" panose="02040503050406030204" pitchFamily="18" charset="0"/>
                              <a:ea typeface="+mn-ea"/>
                              <a:cs typeface="+mn-cs"/>
                            </a:rPr>
                            <m:t>𝐿</m:t>
                          </m:r>
                        </m:e>
                        <m:sub>
                          <m:r>
                            <a:rPr lang="en-US" sz="1200" b="0" i="1" kern="1200" baseline="0">
                              <a:solidFill>
                                <a:schemeClr val="tx1"/>
                              </a:solidFill>
                              <a:effectLst/>
                              <a:latin typeface="Cambria Math" panose="02040503050406030204" pitchFamily="18" charset="0"/>
                              <a:ea typeface="+mn-ea"/>
                              <a:cs typeface="+mn-cs"/>
                            </a:rPr>
                            <m:t>0</m:t>
                          </m:r>
                        </m:sub>
                      </m:sSub>
                      <m:rad>
                        <m:radPr>
                          <m:degHide m:val="on"/>
                          <m:ctrlPr>
                            <a:rPr lang="en-US" sz="1200" b="0" i="1" kern="1200" baseline="0">
                              <a:solidFill>
                                <a:schemeClr val="tx1"/>
                              </a:solidFill>
                              <a:effectLst/>
                              <a:latin typeface="Cambria Math" panose="02040503050406030204" pitchFamily="18" charset="0"/>
                              <a:ea typeface="+mn-ea"/>
                              <a:cs typeface="+mn-cs"/>
                            </a:rPr>
                          </m:ctrlPr>
                        </m:radPr>
                        <m:deg/>
                        <m:e>
                          <m:r>
                            <a:rPr lang="en-US" sz="1200" b="0" i="1" kern="1200" baseline="0">
                              <a:solidFill>
                                <a:schemeClr val="tx1"/>
                              </a:solidFill>
                              <a:effectLst/>
                              <a:latin typeface="Cambria Math" panose="02040503050406030204" pitchFamily="18" charset="0"/>
                              <a:ea typeface="+mn-ea"/>
                              <a:cs typeface="+mn-cs"/>
                            </a:rPr>
                            <m:t>1−</m:t>
                          </m:r>
                          <m:f>
                            <m:fPr>
                              <m:ctrlPr>
                                <a:rPr lang="en-US" sz="1200" b="0" i="1" kern="1200" baseline="0">
                                  <a:solidFill>
                                    <a:schemeClr val="tx1"/>
                                  </a:solidFill>
                                  <a:effectLst/>
                                  <a:latin typeface="Cambria Math" panose="02040503050406030204" pitchFamily="18" charset="0"/>
                                  <a:ea typeface="+mn-ea"/>
                                  <a:cs typeface="+mn-cs"/>
                                </a:rPr>
                              </m:ctrlPr>
                            </m:fPr>
                            <m:num>
                              <m:sSup>
                                <m:sSupPr>
                                  <m:ctrlPr>
                                    <a:rPr lang="en-US" sz="1200" b="0" i="1" kern="1200" baseline="0">
                                      <a:solidFill>
                                        <a:schemeClr val="tx1"/>
                                      </a:solidFill>
                                      <a:effectLst/>
                                      <a:latin typeface="Cambria Math" panose="02040503050406030204" pitchFamily="18" charset="0"/>
                                      <a:ea typeface="+mn-ea"/>
                                      <a:cs typeface="+mn-cs"/>
                                    </a:rPr>
                                  </m:ctrlPr>
                                </m:sSupPr>
                                <m:e>
                                  <m:d>
                                    <m:dPr>
                                      <m:ctrlPr>
                                        <a:rPr lang="en-US" sz="1200" b="0" i="1" kern="1200" baseline="0">
                                          <a:solidFill>
                                            <a:schemeClr val="tx1"/>
                                          </a:solidFill>
                                          <a:effectLst/>
                                          <a:latin typeface="Cambria Math" panose="02040503050406030204" pitchFamily="18" charset="0"/>
                                          <a:ea typeface="+mn-ea"/>
                                          <a:cs typeface="+mn-cs"/>
                                        </a:rPr>
                                      </m:ctrlPr>
                                    </m:dPr>
                                    <m:e>
                                      <m:r>
                                        <a:rPr lang="en-US" sz="1200" b="0" i="1" kern="1200" baseline="0">
                                          <a:solidFill>
                                            <a:schemeClr val="tx1"/>
                                          </a:solidFill>
                                          <a:effectLst/>
                                          <a:latin typeface="Cambria Math" panose="02040503050406030204" pitchFamily="18" charset="0"/>
                                          <a:ea typeface="+mn-ea"/>
                                          <a:cs typeface="+mn-cs"/>
                                        </a:rPr>
                                        <m:t>0.7</m:t>
                                      </m:r>
                                      <m:r>
                                        <a:rPr lang="en-US" sz="1200" b="0" i="1" kern="1200" baseline="0">
                                          <a:solidFill>
                                            <a:schemeClr val="tx1"/>
                                          </a:solidFill>
                                          <a:effectLst/>
                                          <a:latin typeface="Cambria Math" panose="02040503050406030204" pitchFamily="18" charset="0"/>
                                          <a:ea typeface="+mn-ea"/>
                                          <a:cs typeface="+mn-cs"/>
                                        </a:rPr>
                                        <m:t>𝑐</m:t>
                                      </m:r>
                                    </m:e>
                                  </m:d>
                                </m:e>
                                <m:sup>
                                  <m:r>
                                    <a:rPr lang="en-US" sz="1200" b="0" i="1" kern="1200" baseline="0">
                                      <a:solidFill>
                                        <a:schemeClr val="tx1"/>
                                      </a:solidFill>
                                      <a:effectLst/>
                                      <a:latin typeface="Cambria Math" panose="02040503050406030204" pitchFamily="18" charset="0"/>
                                      <a:ea typeface="+mn-ea"/>
                                      <a:cs typeface="+mn-cs"/>
                                    </a:rPr>
                                    <m:t>2</m:t>
                                  </m:r>
                                </m:sup>
                              </m:sSup>
                            </m:num>
                            <m:den>
                              <m:sSup>
                                <m:sSupPr>
                                  <m:ctrlPr>
                                    <a:rPr lang="en-US" sz="1200" b="0" i="1" kern="1200" baseline="0">
                                      <a:solidFill>
                                        <a:schemeClr val="tx1"/>
                                      </a:solidFill>
                                      <a:effectLst/>
                                      <a:latin typeface="Cambria Math" panose="02040503050406030204" pitchFamily="18" charset="0"/>
                                      <a:ea typeface="+mn-ea"/>
                                      <a:cs typeface="+mn-cs"/>
                                    </a:rPr>
                                  </m:ctrlPr>
                                </m:sSupPr>
                                <m:e>
                                  <m:r>
                                    <a:rPr lang="en-US" sz="1200" b="0" i="1" kern="1200" baseline="0">
                                      <a:solidFill>
                                        <a:schemeClr val="tx1"/>
                                      </a:solidFill>
                                      <a:effectLst/>
                                      <a:latin typeface="Cambria Math" panose="02040503050406030204" pitchFamily="18" charset="0"/>
                                      <a:ea typeface="+mn-ea"/>
                                      <a:cs typeface="+mn-cs"/>
                                    </a:rPr>
                                    <m:t>𝑐</m:t>
                                  </m:r>
                                </m:e>
                                <m:sup>
                                  <m:r>
                                    <a:rPr lang="en-US" sz="1200" b="0" i="1" kern="1200" baseline="0">
                                      <a:solidFill>
                                        <a:schemeClr val="tx1"/>
                                      </a:solidFill>
                                      <a:effectLst/>
                                      <a:latin typeface="Cambria Math" panose="02040503050406030204" pitchFamily="18" charset="0"/>
                                      <a:ea typeface="+mn-ea"/>
                                      <a:cs typeface="+mn-cs"/>
                                    </a:rPr>
                                    <m:t>2</m:t>
                                  </m:r>
                                </m:sup>
                              </m:sSup>
                            </m:den>
                          </m:f>
                        </m:e>
                      </m:rad>
                    </m:oMath>
                  </m:oMathPara>
                </a14:m>
                <a:endParaRPr lang="en-US" sz="1200" b="0" kern="1200" baseline="0" dirty="0">
                  <a:solidFill>
                    <a:schemeClr val="tx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sSub>
                        <m:sSubPr>
                          <m:ctrlPr>
                            <a:rPr lang="en-US" sz="1200" b="0" i="1" kern="1200" baseline="0" smtClean="0">
                              <a:solidFill>
                                <a:schemeClr val="tx1"/>
                              </a:solidFill>
                              <a:effectLst/>
                              <a:latin typeface="Cambria Math" panose="02040503050406030204" pitchFamily="18" charset="0"/>
                              <a:ea typeface="+mn-ea"/>
                              <a:cs typeface="+mn-cs"/>
                            </a:rPr>
                          </m:ctrlPr>
                        </m:sSubPr>
                        <m:e>
                          <m:r>
                            <a:rPr lang="en-US" sz="1200" b="0" i="1" kern="1200" baseline="0" smtClean="0">
                              <a:solidFill>
                                <a:schemeClr val="tx1"/>
                              </a:solidFill>
                              <a:effectLst/>
                              <a:latin typeface="Cambria Math" panose="02040503050406030204" pitchFamily="18" charset="0"/>
                              <a:ea typeface="+mn-ea"/>
                              <a:cs typeface="+mn-cs"/>
                            </a:rPr>
                            <m:t>𝐿</m:t>
                          </m:r>
                        </m:e>
                        <m:sub>
                          <m:r>
                            <a:rPr lang="en-US" sz="1200" b="0" i="1" kern="1200" baseline="0">
                              <a:solidFill>
                                <a:schemeClr val="tx1"/>
                              </a:solidFill>
                              <a:effectLst/>
                              <a:latin typeface="Cambria Math" panose="02040503050406030204" pitchFamily="18" charset="0"/>
                              <a:ea typeface="+mn-ea"/>
                              <a:cs typeface="+mn-cs"/>
                            </a:rPr>
                            <m:t>0</m:t>
                          </m:r>
                        </m:sub>
                      </m:sSub>
                      <m:r>
                        <a:rPr lang="en-US" sz="1200" b="0" i="1" kern="1200" baseline="0">
                          <a:solidFill>
                            <a:schemeClr val="tx1"/>
                          </a:solidFill>
                          <a:effectLst/>
                          <a:latin typeface="Cambria Math" panose="02040503050406030204" pitchFamily="18" charset="0"/>
                          <a:ea typeface="+mn-ea"/>
                          <a:cs typeface="+mn-cs"/>
                        </a:rPr>
                        <m:t>=990 </m:t>
                      </m:r>
                      <m:r>
                        <a:rPr lang="en-US" sz="1200" b="0" i="1" kern="1200" baseline="0">
                          <a:solidFill>
                            <a:schemeClr val="tx1"/>
                          </a:solidFill>
                          <a:effectLst/>
                          <a:latin typeface="Cambria Math" panose="02040503050406030204" pitchFamily="18" charset="0"/>
                          <a:ea typeface="+mn-ea"/>
                          <a:cs typeface="+mn-cs"/>
                        </a:rPr>
                        <m:t>𝑓𝑡</m:t>
                      </m:r>
                    </m:oMath>
                  </m:oMathPara>
                </a14:m>
                <a:endParaRPr lang="en-US" sz="1200" b="0" kern="1200" baseline="0" dirty="0">
                  <a:solidFill>
                    <a:schemeClr val="tx1"/>
                  </a:solidFill>
                  <a:effectLst/>
                  <a:latin typeface="+mn-lt"/>
                  <a:ea typeface="+mn-ea"/>
                  <a:cs typeface="+mn-cs"/>
                </a:endParaRPr>
              </a:p>
              <a:p>
                <a:r>
                  <a:rPr lang="en-US" sz="1200" b="0" kern="1200" baseline="0" dirty="0">
                    <a:solidFill>
                      <a:schemeClr val="tx1"/>
                    </a:solidFill>
                    <a:effectLst/>
                    <a:latin typeface="+mn-lt"/>
                    <a:ea typeface="+mn-ea"/>
                    <a:cs typeface="+mn-cs"/>
                  </a:rPr>
                  <a:t>Of course all the measuring devices are shortened as well, so the measurements would be the same.</a:t>
                </a:r>
              </a:p>
            </p:txBody>
          </p:sp>
        </mc:Choice>
        <mc:Fallback xmlns="">
          <p:sp>
            <p:nvSpPr>
              <p:cNvPr id="3" name="Notes Placeholder 2"/>
              <p:cNvSpPr>
                <a:spLocks noGrp="1"/>
              </p:cNvSpPr>
              <p:nvPr>
                <p:ph type="body" idx="1"/>
              </p:nvPr>
            </p:nvSpPr>
            <p:spPr/>
            <p:txBody>
              <a:bodyPr>
                <a:normAutofit/>
              </a:bodyPr>
              <a:lstStyle/>
              <a:p>
                <a:r>
                  <a:rPr lang="en-US" i="0" baseline="0" dirty="0" smtClean="0">
                    <a:latin typeface="Cambria Math" panose="02040503050406030204" pitchFamily="18" charset="0"/>
                  </a:rPr>
                  <a:t>707 𝑓𝑡 = 𝐿</a:t>
                </a:r>
                <a:r>
                  <a:rPr lang="en-US" i="0" baseline="-25000" dirty="0" smtClean="0">
                    <a:latin typeface="Cambria Math" panose="02040503050406030204" pitchFamily="18" charset="0"/>
                  </a:rPr>
                  <a:t>0</a:t>
                </a:r>
                <a:r>
                  <a:rPr lang="en-US" i="0" baseline="0" dirty="0" smtClean="0">
                    <a:latin typeface="Cambria Math" panose="02040503050406030204" pitchFamily="18" charset="0"/>
                  </a:rPr>
                  <a:t> √(1−(0.7𝑐)</a:t>
                </a:r>
                <a:r>
                  <a:rPr lang="en-US" i="0" baseline="30000" dirty="0" smtClean="0">
                    <a:latin typeface="Cambria Math" panose="02040503050406030204" pitchFamily="18" charset="0"/>
                  </a:rPr>
                  <a:t>2</a:t>
                </a:r>
                <a:r>
                  <a:rPr lang="en-US" i="0" baseline="0" dirty="0" smtClean="0">
                    <a:latin typeface="Cambria Math" panose="02040503050406030204" pitchFamily="18" charset="0"/>
                  </a:rPr>
                  <a:t>/𝑐</a:t>
                </a:r>
                <a:r>
                  <a:rPr lang="en-US" i="0" baseline="30000" dirty="0" smtClean="0">
                    <a:latin typeface="Cambria Math" panose="02040503050406030204" pitchFamily="18" charset="0"/>
                  </a:rPr>
                  <a:t>2</a:t>
                </a:r>
                <a:r>
                  <a:rPr lang="en-US" i="0" baseline="0" dirty="0" smtClean="0">
                    <a:latin typeface="Cambria Math" panose="02040503050406030204" pitchFamily="18" charset="0"/>
                  </a:rPr>
                  <a:t>)</a:t>
                </a:r>
                <a:endParaRPr lang="en-US" baseline="0" dirty="0" smtClean="0"/>
              </a:p>
              <a:p>
                <a:r>
                  <a:rPr lang="en-US" i="0" baseline="0" dirty="0" smtClean="0">
                    <a:latin typeface="Cambria Math" panose="02040503050406030204" pitchFamily="18" charset="0"/>
                  </a:rPr>
                  <a:t>𝐿</a:t>
                </a:r>
                <a:r>
                  <a:rPr lang="en-US" i="0" baseline="-25000" dirty="0" smtClean="0">
                    <a:latin typeface="Cambria Math" panose="02040503050406030204" pitchFamily="18" charset="0"/>
                  </a:rPr>
                  <a:t>0</a:t>
                </a:r>
                <a:r>
                  <a:rPr lang="en-US" i="0" baseline="0" dirty="0" smtClean="0">
                    <a:latin typeface="Cambria Math" panose="02040503050406030204" pitchFamily="18" charset="0"/>
                  </a:rPr>
                  <a:t> = 990 𝑓𝑡</a:t>
                </a:r>
                <a:endParaRPr lang="en-US" baseline="0" dirty="0" smtClean="0"/>
              </a:p>
              <a:p>
                <a:endParaRPr lang="en-US" baseline="0" dirty="0" smtClean="0"/>
              </a:p>
              <a:p>
                <a:pPr defTabSz="931134">
                  <a:defRPr/>
                </a:pPr>
                <a:r>
                  <a:rPr lang="en-US" dirty="0" smtClean="0"/>
                  <a:t>Of course all</a:t>
                </a:r>
                <a:r>
                  <a:rPr lang="en-US" baseline="0" dirty="0" smtClean="0"/>
                  <a:t> the measuring devices are shortened as well, so the measurements would be the same.</a:t>
                </a:r>
              </a:p>
              <a:p>
                <a:endParaRPr lang="en-US" dirty="0"/>
              </a:p>
            </p:txBody>
          </p:sp>
        </mc:Fallback>
      </mc:AlternateContent>
      <p:sp>
        <p:nvSpPr>
          <p:cNvPr id="4" name="Slide Number Placeholder 3"/>
          <p:cNvSpPr>
            <a:spLocks noGrp="1"/>
          </p:cNvSpPr>
          <p:nvPr>
            <p:ph type="sldNum" sz="quarter" idx="10"/>
          </p:nvPr>
        </p:nvSpPr>
        <p:spPr/>
        <p:txBody>
          <a:bodyPr/>
          <a:lstStyle/>
          <a:p>
            <a:fld id="{1DF96B2B-317E-42EA-9A5B-D4070C8B90FA}"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F96B2B-317E-42EA-9A5B-D4070C8B90FA}" type="slidenum">
              <a:rPr lang="en-US" smtClean="0"/>
              <a:pPr/>
              <a:t>24</a:t>
            </a:fld>
            <a:endParaRPr lang="en-US"/>
          </a:p>
        </p:txBody>
      </p:sp>
    </p:spTree>
    <p:extLst>
      <p:ext uri="{BB962C8B-B14F-4D97-AF65-F5344CB8AC3E}">
        <p14:creationId xmlns:p14="http://schemas.microsoft.com/office/powerpoint/2010/main" val="7219327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r>
              <a:rPr lang="en-US" dirty="0"/>
              <a:t>Objectives: Students will correctly distinguish between when relativistic addition</a:t>
            </a:r>
            <a:r>
              <a:rPr lang="en-US" baseline="0" dirty="0"/>
              <a:t> of velocities is used and when </a:t>
            </a:r>
            <a:r>
              <a:rPr lang="en-US" baseline="0" dirty="0" err="1"/>
              <a:t>nonrelativistic</a:t>
            </a:r>
            <a:r>
              <a:rPr lang="en-US" baseline="0" dirty="0"/>
              <a:t> addition is used.</a:t>
            </a:r>
          </a:p>
          <a:p>
            <a:r>
              <a:rPr lang="en-US" baseline="0" dirty="0"/>
              <a:t>	Students will correctly solve problems involving relativistic addition of velocities.</a:t>
            </a:r>
          </a:p>
          <a:p>
            <a:r>
              <a:rPr lang="en-US" baseline="0" dirty="0"/>
              <a:t>	Students will correctly solve problems involving </a:t>
            </a:r>
            <a:r>
              <a:rPr lang="en-US" baseline="0" dirty="0" err="1"/>
              <a:t>nonrelativistic</a:t>
            </a:r>
            <a:r>
              <a:rPr lang="en-US" baseline="0" dirty="0"/>
              <a:t> addition of velocities.</a:t>
            </a:r>
          </a:p>
          <a:p>
            <a:r>
              <a:rPr lang="en-US" baseline="0" dirty="0"/>
              <a:t>Focus: Answer questions on previous assignment.  Review </a:t>
            </a:r>
            <a:r>
              <a:rPr lang="en-US" baseline="0" dirty="0" err="1"/>
              <a:t>nonrelativistic</a:t>
            </a:r>
            <a:r>
              <a:rPr lang="en-US" baseline="0" dirty="0"/>
              <a:t> addition of velocities.  </a:t>
            </a:r>
            <a:endParaRPr lang="en-US" dirty="0"/>
          </a:p>
          <a:p>
            <a:endParaRPr lang="en-US" dirty="0"/>
          </a:p>
          <a:p>
            <a:r>
              <a:rPr lang="en-US" dirty="0"/>
              <a:t>Velocity of Ball to Truck + Velocity</a:t>
            </a:r>
            <a:r>
              <a:rPr lang="en-US" baseline="0" dirty="0"/>
              <a:t> of Truck to Ground = Velocity of Ball to Ground</a:t>
            </a:r>
          </a:p>
          <a:p>
            <a:r>
              <a:rPr lang="en-US" baseline="0" dirty="0"/>
              <a:t>Subscripts show the order</a:t>
            </a:r>
            <a:endParaRPr lang="en-US" dirty="0"/>
          </a:p>
        </p:txBody>
      </p:sp>
      <p:sp>
        <p:nvSpPr>
          <p:cNvPr id="4" name="Slide Number Placeholder 3"/>
          <p:cNvSpPr>
            <a:spLocks noGrp="1"/>
          </p:cNvSpPr>
          <p:nvPr>
            <p:ph type="sldNum" sz="quarter" idx="10"/>
          </p:nvPr>
        </p:nvSpPr>
        <p:spPr/>
        <p:txBody>
          <a:bodyPr/>
          <a:lstStyle/>
          <a:p>
            <a:fld id="{1DF96B2B-317E-42EA-9A5B-D4070C8B90FA}" type="slidenum">
              <a:rPr lang="en-US" smtClean="0"/>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F96B2B-317E-42EA-9A5B-D4070C8B90FA}" type="slidenum">
              <a:rPr lang="en-US" smtClean="0"/>
              <a:pPr/>
              <a:t>27</a:t>
            </a:fld>
            <a:endParaRPr lang="en-US"/>
          </a:p>
        </p:txBody>
      </p:sp>
    </p:spTree>
    <p:extLst>
      <p:ext uri="{BB962C8B-B14F-4D97-AF65-F5344CB8AC3E}">
        <p14:creationId xmlns:p14="http://schemas.microsoft.com/office/powerpoint/2010/main" val="21689575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F96B2B-317E-42EA-9A5B-D4070C8B90FA}" type="slidenum">
              <a:rPr lang="en-US" smtClean="0"/>
              <a:pPr/>
              <a:t>28</a:t>
            </a:fld>
            <a:endParaRPr lang="en-US"/>
          </a:p>
        </p:txBody>
      </p:sp>
    </p:spTree>
    <p:extLst>
      <p:ext uri="{BB962C8B-B14F-4D97-AF65-F5344CB8AC3E}">
        <p14:creationId xmlns:p14="http://schemas.microsoft.com/office/powerpoint/2010/main" val="35233663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pPr/>
                <a14:m>
                  <m:oMathPara xmlns:m="http://schemas.openxmlformats.org/officeDocument/2006/math">
                    <m:oMathParaPr>
                      <m:jc m:val="centerGroup"/>
                    </m:oMathParaPr>
                    <m:oMath xmlns:m="http://schemas.openxmlformats.org/officeDocument/2006/math">
                      <m:sSub>
                        <m:sSubPr>
                          <m:ctrlPr>
                            <a:rPr lang="en-US" b="0" i="1" baseline="0" dirty="0" smtClean="0">
                              <a:latin typeface="Cambria Math" panose="02040503050406030204" pitchFamily="18" charset="0"/>
                            </a:rPr>
                          </m:ctrlPr>
                        </m:sSubPr>
                        <m:e>
                          <m:r>
                            <a:rPr lang="en-US" i="1" baseline="0" dirty="0" smtClean="0">
                              <a:latin typeface="Cambria Math" panose="02040503050406030204" pitchFamily="18" charset="0"/>
                            </a:rPr>
                            <m:t>𝑣</m:t>
                          </m:r>
                        </m:e>
                        <m:sub>
                          <m:r>
                            <a:rPr lang="en-US" i="1" baseline="0" dirty="0" err="1" smtClean="0">
                              <a:latin typeface="Cambria Math" panose="02040503050406030204" pitchFamily="18" charset="0"/>
                            </a:rPr>
                            <m:t>𝐿𝐺</m:t>
                          </m:r>
                        </m:sub>
                      </m:sSub>
                      <m:r>
                        <a:rPr lang="en-US" i="1" baseline="0" dirty="0" smtClean="0">
                          <a:latin typeface="Cambria Math" panose="02040503050406030204" pitchFamily="18" charset="0"/>
                        </a:rPr>
                        <m:t>=</m:t>
                      </m:r>
                      <m:f>
                        <m:fPr>
                          <m:ctrlPr>
                            <a:rPr lang="en-US" b="0" i="1" baseline="0" dirty="0" smtClean="0">
                              <a:latin typeface="Cambria Math" panose="02040503050406030204" pitchFamily="18" charset="0"/>
                            </a:rPr>
                          </m:ctrlPr>
                        </m:fPr>
                        <m:num>
                          <m:sSub>
                            <m:sSubPr>
                              <m:ctrlPr>
                                <a:rPr lang="en-US" b="0" i="1" baseline="0" dirty="0" smtClean="0">
                                  <a:latin typeface="Cambria Math" panose="02040503050406030204" pitchFamily="18" charset="0"/>
                                </a:rPr>
                              </m:ctrlPr>
                            </m:sSubPr>
                            <m:e>
                              <m:r>
                                <a:rPr lang="en-US" i="1" baseline="0" dirty="0" err="1" smtClean="0">
                                  <a:latin typeface="Cambria Math" panose="02040503050406030204" pitchFamily="18" charset="0"/>
                                </a:rPr>
                                <m:t>𝑣</m:t>
                              </m:r>
                            </m:e>
                            <m:sub>
                              <m:r>
                                <a:rPr lang="en-US" i="1" baseline="0" dirty="0" err="1" smtClean="0">
                                  <a:latin typeface="Cambria Math" panose="02040503050406030204" pitchFamily="18" charset="0"/>
                                </a:rPr>
                                <m:t>𝐿𝑇</m:t>
                              </m:r>
                            </m:sub>
                          </m:sSub>
                          <m:r>
                            <a:rPr lang="en-US" i="1" baseline="0" dirty="0" smtClean="0">
                              <a:latin typeface="Cambria Math" panose="02040503050406030204" pitchFamily="18" charset="0"/>
                            </a:rPr>
                            <m:t>+</m:t>
                          </m:r>
                          <m:sSub>
                            <m:sSubPr>
                              <m:ctrlPr>
                                <a:rPr lang="en-US" b="0" i="1" baseline="0" dirty="0" smtClean="0">
                                  <a:latin typeface="Cambria Math" panose="02040503050406030204" pitchFamily="18" charset="0"/>
                                </a:rPr>
                              </m:ctrlPr>
                            </m:sSubPr>
                            <m:e>
                              <m:r>
                                <a:rPr lang="en-US" i="1" baseline="0" dirty="0" err="1" smtClean="0">
                                  <a:latin typeface="Cambria Math" panose="02040503050406030204" pitchFamily="18" charset="0"/>
                                </a:rPr>
                                <m:t>𝑣</m:t>
                              </m:r>
                            </m:e>
                            <m:sub>
                              <m:r>
                                <a:rPr lang="en-US" i="1" baseline="0" dirty="0" err="1" smtClean="0">
                                  <a:latin typeface="Cambria Math" panose="02040503050406030204" pitchFamily="18" charset="0"/>
                                </a:rPr>
                                <m:t>𝑇𝐺</m:t>
                              </m:r>
                            </m:sub>
                          </m:sSub>
                        </m:num>
                        <m:den>
                          <m:r>
                            <a:rPr lang="en-US" i="1" baseline="0" dirty="0" smtClean="0">
                              <a:latin typeface="Cambria Math" panose="02040503050406030204" pitchFamily="18" charset="0"/>
                            </a:rPr>
                            <m:t>1</m:t>
                          </m:r>
                          <m:r>
                            <a:rPr lang="en-US" b="0" i="1" baseline="0" dirty="0" smtClean="0">
                              <a:latin typeface="Cambria Math" panose="02040503050406030204" pitchFamily="18" charset="0"/>
                            </a:rPr>
                            <m:t>+</m:t>
                          </m:r>
                          <m:f>
                            <m:fPr>
                              <m:ctrlPr>
                                <a:rPr lang="en-US" i="1" baseline="0" dirty="0" smtClean="0">
                                  <a:latin typeface="Cambria Math" panose="02040503050406030204" pitchFamily="18" charset="0"/>
                                </a:rPr>
                              </m:ctrlPr>
                            </m:fPr>
                            <m:num>
                              <m:sSub>
                                <m:sSubPr>
                                  <m:ctrlPr>
                                    <a:rPr lang="en-US" b="0" i="1" baseline="0" dirty="0" smtClean="0">
                                      <a:latin typeface="Cambria Math" panose="02040503050406030204" pitchFamily="18" charset="0"/>
                                    </a:rPr>
                                  </m:ctrlPr>
                                </m:sSubPr>
                                <m:e>
                                  <m:r>
                                    <a:rPr lang="en-US" i="1" baseline="0" dirty="0" smtClean="0">
                                      <a:latin typeface="Cambria Math" panose="02040503050406030204" pitchFamily="18" charset="0"/>
                                    </a:rPr>
                                    <m:t>𝑣</m:t>
                                  </m:r>
                                </m:e>
                                <m:sub>
                                  <m:r>
                                    <a:rPr lang="en-US" i="1" baseline="0" dirty="0" smtClean="0">
                                      <a:latin typeface="Cambria Math" panose="02040503050406030204" pitchFamily="18" charset="0"/>
                                    </a:rPr>
                                    <m:t>𝐿𝑇</m:t>
                                  </m:r>
                                </m:sub>
                              </m:sSub>
                              <m:sSub>
                                <m:sSubPr>
                                  <m:ctrlPr>
                                    <a:rPr lang="en-US" b="0" i="1" baseline="0" dirty="0" smtClean="0">
                                      <a:latin typeface="Cambria Math" panose="02040503050406030204" pitchFamily="18" charset="0"/>
                                    </a:rPr>
                                  </m:ctrlPr>
                                </m:sSubPr>
                                <m:e>
                                  <m:r>
                                    <a:rPr lang="en-US" i="1" baseline="0" dirty="0" smtClean="0">
                                      <a:latin typeface="Cambria Math" panose="02040503050406030204" pitchFamily="18" charset="0"/>
                                    </a:rPr>
                                    <m:t>𝑣</m:t>
                                  </m:r>
                                </m:e>
                                <m:sub>
                                  <m:r>
                                    <a:rPr lang="en-US" i="1" baseline="0" dirty="0" smtClean="0">
                                      <a:latin typeface="Cambria Math" panose="02040503050406030204" pitchFamily="18" charset="0"/>
                                    </a:rPr>
                                    <m:t>𝑇𝐺</m:t>
                                  </m:r>
                                </m:sub>
                              </m:sSub>
                            </m:num>
                            <m:den>
                              <m:sSup>
                                <m:sSupPr>
                                  <m:ctrlPr>
                                    <a:rPr lang="en-US" b="0" i="1" baseline="0" dirty="0" smtClean="0">
                                      <a:latin typeface="Cambria Math" panose="02040503050406030204" pitchFamily="18" charset="0"/>
                                    </a:rPr>
                                  </m:ctrlPr>
                                </m:sSupPr>
                                <m:e>
                                  <m:r>
                                    <a:rPr lang="en-US" i="1" baseline="0" dirty="0" smtClean="0">
                                      <a:latin typeface="Cambria Math" panose="02040503050406030204" pitchFamily="18" charset="0"/>
                                    </a:rPr>
                                    <m:t>𝑐</m:t>
                                  </m:r>
                                </m:e>
                                <m:sup>
                                  <m:r>
                                    <a:rPr lang="en-US" i="1" baseline="0" dirty="0" smtClean="0">
                                      <a:latin typeface="Cambria Math" panose="02040503050406030204" pitchFamily="18" charset="0"/>
                                    </a:rPr>
                                    <m:t>2</m:t>
                                  </m:r>
                                </m:sup>
                              </m:sSup>
                            </m:den>
                          </m:f>
                        </m:den>
                      </m:f>
                      <m:r>
                        <a:rPr lang="en-US" i="1" baseline="0" dirty="0" smtClean="0">
                          <a:latin typeface="Cambria Math" panose="02040503050406030204" pitchFamily="18" charset="0"/>
                        </a:rPr>
                        <m:t>=</m:t>
                      </m:r>
                      <m:f>
                        <m:fPr>
                          <m:ctrlPr>
                            <a:rPr lang="en-US" b="0" i="1" baseline="0" dirty="0" smtClean="0">
                              <a:latin typeface="Cambria Math" panose="02040503050406030204" pitchFamily="18" charset="0"/>
                            </a:rPr>
                          </m:ctrlPr>
                        </m:fPr>
                        <m:num>
                          <m:r>
                            <a:rPr lang="en-US" i="1" baseline="0" dirty="0" smtClean="0">
                              <a:latin typeface="Cambria Math" panose="02040503050406030204" pitchFamily="18" charset="0"/>
                            </a:rPr>
                            <m:t>𝑐</m:t>
                          </m:r>
                          <m:r>
                            <a:rPr lang="en-US" i="1" baseline="0" dirty="0" smtClean="0">
                              <a:latin typeface="Cambria Math" panose="02040503050406030204" pitchFamily="18" charset="0"/>
                            </a:rPr>
                            <m:t>+</m:t>
                          </m:r>
                          <m:sSub>
                            <m:sSubPr>
                              <m:ctrlPr>
                                <a:rPr lang="en-US" b="0" i="1" baseline="0" dirty="0" smtClean="0">
                                  <a:latin typeface="Cambria Math" panose="02040503050406030204" pitchFamily="18" charset="0"/>
                                </a:rPr>
                              </m:ctrlPr>
                            </m:sSubPr>
                            <m:e>
                              <m:r>
                                <a:rPr lang="en-US" i="1" baseline="0" dirty="0" err="1" smtClean="0">
                                  <a:latin typeface="Cambria Math" panose="02040503050406030204" pitchFamily="18" charset="0"/>
                                </a:rPr>
                                <m:t>𝑣</m:t>
                              </m:r>
                            </m:e>
                            <m:sub>
                              <m:r>
                                <a:rPr lang="en-US" i="1" baseline="0" dirty="0" err="1" smtClean="0">
                                  <a:latin typeface="Cambria Math" panose="02040503050406030204" pitchFamily="18" charset="0"/>
                                </a:rPr>
                                <m:t>𝑇𝐺</m:t>
                              </m:r>
                            </m:sub>
                          </m:sSub>
                        </m:num>
                        <m:den>
                          <m:r>
                            <a:rPr lang="en-US" i="1" baseline="0" dirty="0" smtClean="0">
                              <a:latin typeface="Cambria Math" panose="02040503050406030204" pitchFamily="18" charset="0"/>
                            </a:rPr>
                            <m:t>1+</m:t>
                          </m:r>
                          <m:f>
                            <m:fPr>
                              <m:ctrlPr>
                                <a:rPr lang="en-US" i="1" baseline="0" dirty="0" smtClean="0">
                                  <a:latin typeface="Cambria Math" panose="02040503050406030204" pitchFamily="18" charset="0"/>
                                </a:rPr>
                              </m:ctrlPr>
                            </m:fPr>
                            <m:num>
                              <m:r>
                                <a:rPr lang="en-US" i="1" baseline="0" dirty="0" smtClean="0">
                                  <a:latin typeface="Cambria Math" panose="02040503050406030204" pitchFamily="18" charset="0"/>
                                </a:rPr>
                                <m:t>𝑐</m:t>
                              </m:r>
                              <m:sSub>
                                <m:sSubPr>
                                  <m:ctrlPr>
                                    <a:rPr lang="en-US" b="0" i="1" baseline="0" dirty="0" smtClean="0">
                                      <a:latin typeface="Cambria Math" panose="02040503050406030204" pitchFamily="18" charset="0"/>
                                    </a:rPr>
                                  </m:ctrlPr>
                                </m:sSubPr>
                                <m:e>
                                  <m:r>
                                    <a:rPr lang="en-US" i="1" baseline="0" dirty="0" smtClean="0">
                                      <a:latin typeface="Cambria Math" panose="02040503050406030204" pitchFamily="18" charset="0"/>
                                    </a:rPr>
                                    <m:t>𝑣</m:t>
                                  </m:r>
                                </m:e>
                                <m:sub>
                                  <m:r>
                                    <a:rPr lang="en-US" i="1" baseline="0" dirty="0" smtClean="0">
                                      <a:latin typeface="Cambria Math" panose="02040503050406030204" pitchFamily="18" charset="0"/>
                                    </a:rPr>
                                    <m:t>𝑇𝐺</m:t>
                                  </m:r>
                                </m:sub>
                              </m:sSub>
                            </m:num>
                            <m:den>
                              <m:sSup>
                                <m:sSupPr>
                                  <m:ctrlPr>
                                    <a:rPr lang="en-US" b="0" i="1" baseline="0" dirty="0" smtClean="0">
                                      <a:latin typeface="Cambria Math" panose="02040503050406030204" pitchFamily="18" charset="0"/>
                                    </a:rPr>
                                  </m:ctrlPr>
                                </m:sSupPr>
                                <m:e>
                                  <m:r>
                                    <a:rPr lang="en-US" i="1" baseline="0" dirty="0" smtClean="0">
                                      <a:latin typeface="Cambria Math" panose="02040503050406030204" pitchFamily="18" charset="0"/>
                                    </a:rPr>
                                    <m:t>𝑐</m:t>
                                  </m:r>
                                </m:e>
                                <m:sup>
                                  <m:r>
                                    <a:rPr lang="en-US" i="1" baseline="0" dirty="0" smtClean="0">
                                      <a:latin typeface="Cambria Math" panose="02040503050406030204" pitchFamily="18" charset="0"/>
                                    </a:rPr>
                                    <m:t>2</m:t>
                                  </m:r>
                                </m:sup>
                              </m:sSup>
                            </m:den>
                          </m:f>
                        </m:den>
                      </m:f>
                      <m:r>
                        <a:rPr lang="en-US" i="1" baseline="0" dirty="0" smtClean="0">
                          <a:latin typeface="Cambria Math" panose="02040503050406030204" pitchFamily="18" charset="0"/>
                        </a:rPr>
                        <m:t>=</m:t>
                      </m:r>
                      <m:f>
                        <m:fPr>
                          <m:ctrlPr>
                            <a:rPr lang="en-US" b="0" i="1" baseline="0" dirty="0" smtClean="0">
                              <a:latin typeface="Cambria Math" panose="02040503050406030204" pitchFamily="18" charset="0"/>
                            </a:rPr>
                          </m:ctrlPr>
                        </m:fPr>
                        <m:num>
                          <m:r>
                            <a:rPr lang="en-US" i="1" baseline="0" dirty="0" smtClean="0">
                              <a:latin typeface="Cambria Math" panose="02040503050406030204" pitchFamily="18" charset="0"/>
                            </a:rPr>
                            <m:t>𝑐</m:t>
                          </m:r>
                          <m:r>
                            <a:rPr lang="en-US" i="1" baseline="0" dirty="0" smtClean="0">
                              <a:latin typeface="Cambria Math" panose="02040503050406030204" pitchFamily="18" charset="0"/>
                            </a:rPr>
                            <m:t>+</m:t>
                          </m:r>
                          <m:sSub>
                            <m:sSubPr>
                              <m:ctrlPr>
                                <a:rPr lang="en-US" b="0" i="1" baseline="0" dirty="0" smtClean="0">
                                  <a:latin typeface="Cambria Math" panose="02040503050406030204" pitchFamily="18" charset="0"/>
                                </a:rPr>
                              </m:ctrlPr>
                            </m:sSubPr>
                            <m:e>
                              <m:r>
                                <a:rPr lang="en-US" i="1" baseline="0" dirty="0" err="1" smtClean="0">
                                  <a:latin typeface="Cambria Math" panose="02040503050406030204" pitchFamily="18" charset="0"/>
                                </a:rPr>
                                <m:t>𝑣</m:t>
                              </m:r>
                            </m:e>
                            <m:sub>
                              <m:r>
                                <a:rPr lang="en-US" i="1" baseline="0" dirty="0" err="1" smtClean="0">
                                  <a:latin typeface="Cambria Math" panose="02040503050406030204" pitchFamily="18" charset="0"/>
                                </a:rPr>
                                <m:t>𝑇𝐺</m:t>
                              </m:r>
                            </m:sub>
                          </m:sSub>
                        </m:num>
                        <m:den>
                          <m:r>
                            <a:rPr lang="en-US" i="1" baseline="0" dirty="0" smtClean="0">
                              <a:latin typeface="Cambria Math" panose="02040503050406030204" pitchFamily="18" charset="0"/>
                            </a:rPr>
                            <m:t>1+</m:t>
                          </m:r>
                          <m:f>
                            <m:fPr>
                              <m:ctrlPr>
                                <a:rPr lang="en-US" i="1" baseline="0" dirty="0" smtClean="0">
                                  <a:latin typeface="Cambria Math" panose="02040503050406030204" pitchFamily="18" charset="0"/>
                                </a:rPr>
                              </m:ctrlPr>
                            </m:fPr>
                            <m:num>
                              <m:sSub>
                                <m:sSubPr>
                                  <m:ctrlPr>
                                    <a:rPr lang="en-US" b="0" i="1" baseline="0" dirty="0" smtClean="0">
                                      <a:latin typeface="Cambria Math" panose="02040503050406030204" pitchFamily="18" charset="0"/>
                                    </a:rPr>
                                  </m:ctrlPr>
                                </m:sSubPr>
                                <m:e>
                                  <m:r>
                                    <a:rPr lang="en-US" i="1" baseline="0" dirty="0" smtClean="0">
                                      <a:latin typeface="Cambria Math" panose="02040503050406030204" pitchFamily="18" charset="0"/>
                                    </a:rPr>
                                    <m:t>𝑣</m:t>
                                  </m:r>
                                </m:e>
                                <m:sub>
                                  <m:r>
                                    <a:rPr lang="en-US" i="1" baseline="0" dirty="0" smtClean="0">
                                      <a:latin typeface="Cambria Math" panose="02040503050406030204" pitchFamily="18" charset="0"/>
                                    </a:rPr>
                                    <m:t>𝑇𝐺</m:t>
                                  </m:r>
                                </m:sub>
                              </m:sSub>
                            </m:num>
                            <m:den>
                              <m:r>
                                <a:rPr lang="en-US" i="1" baseline="0" dirty="0" smtClean="0">
                                  <a:latin typeface="Cambria Math" panose="02040503050406030204" pitchFamily="18" charset="0"/>
                                </a:rPr>
                                <m:t>𝑐</m:t>
                              </m:r>
                            </m:den>
                          </m:f>
                        </m:den>
                      </m:f>
                      <m:r>
                        <a:rPr lang="en-US" i="1" baseline="0" dirty="0" smtClean="0">
                          <a:latin typeface="Cambria Math" panose="02040503050406030204" pitchFamily="18" charset="0"/>
                        </a:rPr>
                        <m:t>=</m:t>
                      </m:r>
                      <m:f>
                        <m:fPr>
                          <m:ctrlPr>
                            <a:rPr lang="en-US" i="1" baseline="0" dirty="0" smtClean="0">
                              <a:latin typeface="Cambria Math" panose="02040503050406030204" pitchFamily="18" charset="0"/>
                            </a:rPr>
                          </m:ctrlPr>
                        </m:fPr>
                        <m:num>
                          <m:r>
                            <a:rPr lang="en-US" i="1" baseline="0" dirty="0" smtClean="0">
                              <a:latin typeface="Cambria Math" panose="02040503050406030204" pitchFamily="18" charset="0"/>
                            </a:rPr>
                            <m:t>𝑐</m:t>
                          </m:r>
                          <m:r>
                            <a:rPr lang="en-US" i="1" baseline="0" dirty="0" smtClean="0">
                              <a:latin typeface="Cambria Math" panose="02040503050406030204" pitchFamily="18" charset="0"/>
                            </a:rPr>
                            <m:t>+</m:t>
                          </m:r>
                          <m:sSub>
                            <m:sSubPr>
                              <m:ctrlPr>
                                <a:rPr lang="en-US" b="0" i="1" baseline="0" dirty="0" smtClean="0">
                                  <a:latin typeface="Cambria Math" panose="02040503050406030204" pitchFamily="18" charset="0"/>
                                </a:rPr>
                              </m:ctrlPr>
                            </m:sSubPr>
                            <m:e>
                              <m:r>
                                <a:rPr lang="en-US" i="1" baseline="0" dirty="0" err="1" smtClean="0">
                                  <a:latin typeface="Cambria Math" panose="02040503050406030204" pitchFamily="18" charset="0"/>
                                </a:rPr>
                                <m:t>𝑣</m:t>
                              </m:r>
                            </m:e>
                            <m:sub>
                              <m:r>
                                <a:rPr lang="en-US" i="1" baseline="0" dirty="0" err="1" smtClean="0">
                                  <a:latin typeface="Cambria Math" panose="02040503050406030204" pitchFamily="18" charset="0"/>
                                </a:rPr>
                                <m:t>𝑇𝐺</m:t>
                              </m:r>
                            </m:sub>
                          </m:sSub>
                        </m:num>
                        <m:den>
                          <m:f>
                            <m:fPr>
                              <m:ctrlPr>
                                <a:rPr lang="en-US" b="0" i="1" baseline="0" dirty="0" smtClean="0">
                                  <a:latin typeface="Cambria Math" panose="02040503050406030204" pitchFamily="18" charset="0"/>
                                </a:rPr>
                              </m:ctrlPr>
                            </m:fPr>
                            <m:num>
                              <m:r>
                                <a:rPr lang="en-US" i="1" baseline="0" dirty="0" smtClean="0">
                                  <a:latin typeface="Cambria Math" panose="02040503050406030204" pitchFamily="18" charset="0"/>
                                </a:rPr>
                                <m:t>𝑐</m:t>
                              </m:r>
                            </m:num>
                            <m:den>
                              <m:r>
                                <a:rPr lang="en-US" i="1" baseline="0" dirty="0" smtClean="0">
                                  <a:latin typeface="Cambria Math" panose="02040503050406030204" pitchFamily="18" charset="0"/>
                                </a:rPr>
                                <m:t>𝑐</m:t>
                              </m:r>
                            </m:den>
                          </m:f>
                          <m:r>
                            <a:rPr lang="en-US" i="1" baseline="0" dirty="0" smtClean="0">
                              <a:latin typeface="Cambria Math" panose="02040503050406030204" pitchFamily="18" charset="0"/>
                            </a:rPr>
                            <m:t>+</m:t>
                          </m:r>
                          <m:f>
                            <m:fPr>
                              <m:ctrlPr>
                                <a:rPr lang="en-US" i="1" baseline="0" dirty="0" smtClean="0">
                                  <a:latin typeface="Cambria Math" panose="02040503050406030204" pitchFamily="18" charset="0"/>
                                </a:rPr>
                              </m:ctrlPr>
                            </m:fPr>
                            <m:num>
                              <m:sSub>
                                <m:sSubPr>
                                  <m:ctrlPr>
                                    <a:rPr lang="en-US" b="0" i="1" baseline="0" dirty="0" smtClean="0">
                                      <a:latin typeface="Cambria Math" panose="02040503050406030204" pitchFamily="18" charset="0"/>
                                    </a:rPr>
                                  </m:ctrlPr>
                                </m:sSubPr>
                                <m:e>
                                  <m:r>
                                    <a:rPr lang="en-US" i="1" baseline="0" dirty="0" err="1" smtClean="0">
                                      <a:latin typeface="Cambria Math" panose="02040503050406030204" pitchFamily="18" charset="0"/>
                                    </a:rPr>
                                    <m:t>𝑣</m:t>
                                  </m:r>
                                </m:e>
                                <m:sub>
                                  <m:r>
                                    <a:rPr lang="en-US" i="1" baseline="0" dirty="0" err="1" smtClean="0">
                                      <a:latin typeface="Cambria Math" panose="02040503050406030204" pitchFamily="18" charset="0"/>
                                    </a:rPr>
                                    <m:t>𝑇𝐺</m:t>
                                  </m:r>
                                </m:sub>
                              </m:sSub>
                            </m:num>
                            <m:den>
                              <m:r>
                                <a:rPr lang="en-US" i="1" baseline="0" dirty="0" smtClean="0">
                                  <a:latin typeface="Cambria Math" panose="02040503050406030204" pitchFamily="18" charset="0"/>
                                </a:rPr>
                                <m:t>𝑐</m:t>
                              </m:r>
                            </m:den>
                          </m:f>
                        </m:den>
                      </m:f>
                      <m:r>
                        <a:rPr lang="en-US" i="1" baseline="0" dirty="0" smtClean="0">
                          <a:latin typeface="Cambria Math" panose="02040503050406030204" pitchFamily="18" charset="0"/>
                        </a:rPr>
                        <m:t>=</m:t>
                      </m:r>
                      <m:f>
                        <m:fPr>
                          <m:ctrlPr>
                            <a:rPr lang="en-US" i="1" baseline="0" dirty="0" smtClean="0">
                              <a:latin typeface="Cambria Math" panose="02040503050406030204" pitchFamily="18" charset="0"/>
                            </a:rPr>
                          </m:ctrlPr>
                        </m:fPr>
                        <m:num>
                          <m:r>
                            <a:rPr lang="en-US" i="1" baseline="0" dirty="0" smtClean="0">
                              <a:latin typeface="Cambria Math" panose="02040503050406030204" pitchFamily="18" charset="0"/>
                            </a:rPr>
                            <m:t>𝑐</m:t>
                          </m:r>
                          <m:r>
                            <a:rPr lang="en-US" i="1" baseline="0" dirty="0" smtClean="0">
                              <a:latin typeface="Cambria Math" panose="02040503050406030204" pitchFamily="18" charset="0"/>
                            </a:rPr>
                            <m:t>+</m:t>
                          </m:r>
                          <m:sSub>
                            <m:sSubPr>
                              <m:ctrlPr>
                                <a:rPr lang="en-US" b="0" i="1" baseline="0" dirty="0" smtClean="0">
                                  <a:latin typeface="Cambria Math" panose="02040503050406030204" pitchFamily="18" charset="0"/>
                                </a:rPr>
                              </m:ctrlPr>
                            </m:sSubPr>
                            <m:e>
                              <m:r>
                                <a:rPr lang="en-US" i="1" baseline="0" dirty="0" err="1" smtClean="0">
                                  <a:latin typeface="Cambria Math" panose="02040503050406030204" pitchFamily="18" charset="0"/>
                                </a:rPr>
                                <m:t>𝑣</m:t>
                              </m:r>
                            </m:e>
                            <m:sub>
                              <m:r>
                                <a:rPr lang="en-US" i="1" baseline="0" dirty="0" err="1" smtClean="0">
                                  <a:latin typeface="Cambria Math" panose="02040503050406030204" pitchFamily="18" charset="0"/>
                                </a:rPr>
                                <m:t>𝑇𝐺</m:t>
                              </m:r>
                            </m:sub>
                          </m:sSub>
                        </m:num>
                        <m:den>
                          <m:f>
                            <m:fPr>
                              <m:ctrlPr>
                                <a:rPr lang="en-US" b="0" i="1" baseline="0" dirty="0" smtClean="0">
                                  <a:latin typeface="Cambria Math" panose="02040503050406030204" pitchFamily="18" charset="0"/>
                                </a:rPr>
                              </m:ctrlPr>
                            </m:fPr>
                            <m:num>
                              <m:r>
                                <a:rPr lang="en-US" i="1" baseline="0" dirty="0" smtClean="0">
                                  <a:latin typeface="Cambria Math" panose="02040503050406030204" pitchFamily="18" charset="0"/>
                                </a:rPr>
                                <m:t>𝑐</m:t>
                              </m:r>
                              <m:r>
                                <a:rPr lang="en-US" i="1" baseline="0" dirty="0" smtClean="0">
                                  <a:latin typeface="Cambria Math" panose="02040503050406030204" pitchFamily="18" charset="0"/>
                                </a:rPr>
                                <m:t>+</m:t>
                              </m:r>
                              <m:sSub>
                                <m:sSubPr>
                                  <m:ctrlPr>
                                    <a:rPr lang="en-US" b="0" i="1" baseline="0" dirty="0" smtClean="0">
                                      <a:latin typeface="Cambria Math" panose="02040503050406030204" pitchFamily="18" charset="0"/>
                                    </a:rPr>
                                  </m:ctrlPr>
                                </m:sSubPr>
                                <m:e>
                                  <m:r>
                                    <a:rPr lang="en-US" i="1" baseline="0" dirty="0" err="1" smtClean="0">
                                      <a:latin typeface="Cambria Math" panose="02040503050406030204" pitchFamily="18" charset="0"/>
                                    </a:rPr>
                                    <m:t>𝑣</m:t>
                                  </m:r>
                                </m:e>
                                <m:sub>
                                  <m:r>
                                    <a:rPr lang="en-US" i="1" baseline="0" dirty="0" err="1" smtClean="0">
                                      <a:latin typeface="Cambria Math" panose="02040503050406030204" pitchFamily="18" charset="0"/>
                                    </a:rPr>
                                    <m:t>𝑇𝐺</m:t>
                                  </m:r>
                                </m:sub>
                              </m:sSub>
                            </m:num>
                            <m:den>
                              <m:r>
                                <a:rPr lang="en-US" b="0" i="1" baseline="0" dirty="0" smtClean="0">
                                  <a:latin typeface="Cambria Math" panose="02040503050406030204" pitchFamily="18" charset="0"/>
                                </a:rPr>
                                <m:t>𝑐</m:t>
                              </m:r>
                            </m:den>
                          </m:f>
                        </m:den>
                      </m:f>
                      <m:r>
                        <a:rPr lang="en-US" i="1" baseline="0" dirty="0" smtClean="0">
                          <a:latin typeface="Cambria Math" panose="02040503050406030204" pitchFamily="18" charset="0"/>
                        </a:rPr>
                        <m:t>=</m:t>
                      </m:r>
                      <m:f>
                        <m:fPr>
                          <m:ctrlPr>
                            <a:rPr lang="en-US" b="0" i="1" baseline="0" dirty="0" smtClean="0">
                              <a:latin typeface="Cambria Math" panose="02040503050406030204" pitchFamily="18" charset="0"/>
                            </a:rPr>
                          </m:ctrlPr>
                        </m:fPr>
                        <m:num>
                          <m:d>
                            <m:dPr>
                              <m:ctrlPr>
                                <a:rPr lang="en-US" b="0" i="1" baseline="0" dirty="0" smtClean="0">
                                  <a:latin typeface="Cambria Math" panose="02040503050406030204" pitchFamily="18" charset="0"/>
                                </a:rPr>
                              </m:ctrlPr>
                            </m:dPr>
                            <m:e>
                              <m:r>
                                <a:rPr lang="en-US" i="1" baseline="0" dirty="0" smtClean="0">
                                  <a:latin typeface="Cambria Math" panose="02040503050406030204" pitchFamily="18" charset="0"/>
                                </a:rPr>
                                <m:t>𝑐</m:t>
                              </m:r>
                              <m:r>
                                <a:rPr lang="en-US" i="1" baseline="0" dirty="0" smtClean="0">
                                  <a:latin typeface="Cambria Math" panose="02040503050406030204" pitchFamily="18" charset="0"/>
                                </a:rPr>
                                <m:t>+</m:t>
                              </m:r>
                              <m:sSub>
                                <m:sSubPr>
                                  <m:ctrlPr>
                                    <a:rPr lang="en-US" b="0" i="1" baseline="0" dirty="0" smtClean="0">
                                      <a:latin typeface="Cambria Math" panose="02040503050406030204" pitchFamily="18" charset="0"/>
                                    </a:rPr>
                                  </m:ctrlPr>
                                </m:sSubPr>
                                <m:e>
                                  <m:r>
                                    <a:rPr lang="en-US" i="1" baseline="0" dirty="0" err="1" smtClean="0">
                                      <a:latin typeface="Cambria Math" panose="02040503050406030204" pitchFamily="18" charset="0"/>
                                    </a:rPr>
                                    <m:t>𝑣</m:t>
                                  </m:r>
                                </m:e>
                                <m:sub>
                                  <m:r>
                                    <a:rPr lang="en-US" i="1" baseline="0" dirty="0" err="1" smtClean="0">
                                      <a:latin typeface="Cambria Math" panose="02040503050406030204" pitchFamily="18" charset="0"/>
                                    </a:rPr>
                                    <m:t>𝑇𝐺</m:t>
                                  </m:r>
                                </m:sub>
                              </m:sSub>
                            </m:e>
                          </m:d>
                          <m:r>
                            <a:rPr lang="en-US" i="1" baseline="0" dirty="0" smtClean="0">
                              <a:latin typeface="Cambria Math" panose="02040503050406030204" pitchFamily="18" charset="0"/>
                            </a:rPr>
                            <m:t>𝑐</m:t>
                          </m:r>
                        </m:num>
                        <m:den>
                          <m:r>
                            <a:rPr lang="en-US" i="1" baseline="0" dirty="0" smtClean="0">
                              <a:latin typeface="Cambria Math" panose="02040503050406030204" pitchFamily="18" charset="0"/>
                            </a:rPr>
                            <m:t>𝑐</m:t>
                          </m:r>
                          <m:r>
                            <a:rPr lang="en-US" i="1" baseline="0" dirty="0" smtClean="0">
                              <a:latin typeface="Cambria Math" panose="02040503050406030204" pitchFamily="18" charset="0"/>
                            </a:rPr>
                            <m:t>+</m:t>
                          </m:r>
                          <m:sSub>
                            <m:sSubPr>
                              <m:ctrlPr>
                                <a:rPr lang="en-US" b="0" i="1" baseline="0" dirty="0" smtClean="0">
                                  <a:latin typeface="Cambria Math" panose="02040503050406030204" pitchFamily="18" charset="0"/>
                                </a:rPr>
                              </m:ctrlPr>
                            </m:sSubPr>
                            <m:e>
                              <m:r>
                                <a:rPr lang="en-US" i="1" baseline="0" dirty="0" err="1" smtClean="0">
                                  <a:latin typeface="Cambria Math" panose="02040503050406030204" pitchFamily="18" charset="0"/>
                                </a:rPr>
                                <m:t>𝑣</m:t>
                              </m:r>
                            </m:e>
                            <m:sub>
                              <m:r>
                                <a:rPr lang="en-US" i="1" baseline="0" dirty="0" err="1" smtClean="0">
                                  <a:latin typeface="Cambria Math" panose="02040503050406030204" pitchFamily="18" charset="0"/>
                                </a:rPr>
                                <m:t>𝑇𝐺</m:t>
                              </m:r>
                            </m:sub>
                          </m:sSub>
                        </m:den>
                      </m:f>
                      <m:r>
                        <a:rPr lang="en-US" i="1" baseline="0" dirty="0" smtClean="0">
                          <a:latin typeface="Cambria Math" panose="02040503050406030204" pitchFamily="18" charset="0"/>
                        </a:rPr>
                        <m:t>=</m:t>
                      </m:r>
                      <m:r>
                        <a:rPr lang="en-US" i="1" baseline="0" dirty="0" smtClean="0">
                          <a:latin typeface="Cambria Math" panose="02040503050406030204" pitchFamily="18" charset="0"/>
                        </a:rPr>
                        <m:t>𝑐</m:t>
                      </m:r>
                    </m:oMath>
                  </m:oMathPara>
                </a14:m>
                <a:endParaRPr lang="en-US" baseline="0" dirty="0"/>
              </a:p>
            </p:txBody>
          </p:sp>
        </mc:Choice>
        <mc:Fallback xmlns="">
          <p:sp>
            <p:nvSpPr>
              <p:cNvPr id="3" name="Notes Placeholder 2"/>
              <p:cNvSpPr>
                <a:spLocks noGrp="1"/>
              </p:cNvSpPr>
              <p:nvPr>
                <p:ph type="body" idx="1"/>
              </p:nvPr>
            </p:nvSpPr>
            <p:spPr/>
            <p:txBody>
              <a:bodyPr>
                <a:normAutofit/>
              </a:bodyPr>
              <a:lstStyle/>
              <a:p>
                <a:r>
                  <a:rPr lang="en-US" i="0" dirty="0" smtClean="0">
                    <a:latin typeface="Cambria Math" panose="02040503050406030204" pitchFamily="18" charset="0"/>
                  </a:rPr>
                  <a:t>𝑣</a:t>
                </a:r>
                <a:r>
                  <a:rPr lang="en-US" b="0" i="0" dirty="0" smtClean="0">
                    <a:latin typeface="Cambria Math" panose="02040503050406030204" pitchFamily="18" charset="0"/>
                  </a:rPr>
                  <a:t>_</a:t>
                </a:r>
                <a:r>
                  <a:rPr lang="en-US" i="0" baseline="0" dirty="0" err="1" smtClean="0">
                    <a:latin typeface="Cambria Math" panose="02040503050406030204" pitchFamily="18" charset="0"/>
                  </a:rPr>
                  <a:t>𝐿𝐺</a:t>
                </a:r>
                <a:r>
                  <a:rPr lang="en-US" i="0" baseline="0" dirty="0" smtClean="0">
                    <a:latin typeface="Cambria Math" panose="02040503050406030204" pitchFamily="18" charset="0"/>
                  </a:rPr>
                  <a:t>=(</a:t>
                </a:r>
                <a:r>
                  <a:rPr lang="en-US" i="0" baseline="0" dirty="0" err="1" smtClean="0">
                    <a:latin typeface="Cambria Math" panose="02040503050406030204" pitchFamily="18" charset="0"/>
                  </a:rPr>
                  <a:t>𝑣</a:t>
                </a:r>
                <a:r>
                  <a:rPr lang="en-US" b="0" i="0" baseline="0" dirty="0" smtClean="0">
                    <a:latin typeface="Cambria Math" panose="02040503050406030204" pitchFamily="18" charset="0"/>
                  </a:rPr>
                  <a:t>_</a:t>
                </a:r>
                <a:r>
                  <a:rPr lang="en-US" i="0" baseline="0" dirty="0" err="1" smtClean="0">
                    <a:latin typeface="Cambria Math" panose="02040503050406030204" pitchFamily="18" charset="0"/>
                  </a:rPr>
                  <a:t>𝐿𝑇</a:t>
                </a:r>
                <a:r>
                  <a:rPr lang="en-US" i="0" baseline="0" dirty="0" smtClean="0">
                    <a:latin typeface="Cambria Math" panose="02040503050406030204" pitchFamily="18" charset="0"/>
                  </a:rPr>
                  <a:t>+</a:t>
                </a:r>
                <a:r>
                  <a:rPr lang="en-US" i="0" baseline="0" dirty="0" err="1" smtClean="0">
                    <a:latin typeface="Cambria Math" panose="02040503050406030204" pitchFamily="18" charset="0"/>
                  </a:rPr>
                  <a:t>𝑣</a:t>
                </a:r>
                <a:r>
                  <a:rPr lang="en-US" b="0" i="0" baseline="0" dirty="0" smtClean="0">
                    <a:latin typeface="Cambria Math" panose="02040503050406030204" pitchFamily="18" charset="0"/>
                  </a:rPr>
                  <a:t>_</a:t>
                </a:r>
                <a:r>
                  <a:rPr lang="en-US" i="0" baseline="0" dirty="0" err="1" smtClean="0">
                    <a:latin typeface="Cambria Math" panose="02040503050406030204" pitchFamily="18" charset="0"/>
                  </a:rPr>
                  <a:t>𝑇𝐺</a:t>
                </a:r>
                <a:r>
                  <a:rPr lang="en-US" i="0" baseline="0" dirty="0" smtClean="0">
                    <a:latin typeface="Cambria Math" panose="02040503050406030204" pitchFamily="18" charset="0"/>
                  </a:rPr>
                  <a:t>)/(1</a:t>
                </a:r>
                <a:r>
                  <a:rPr lang="en-US" b="0" i="0" baseline="0" dirty="0" smtClean="0">
                    <a:latin typeface="Cambria Math" panose="02040503050406030204" pitchFamily="18" charset="0"/>
                  </a:rPr>
                  <a:t>+(</a:t>
                </a:r>
                <a:r>
                  <a:rPr lang="en-US" i="0" baseline="0" dirty="0" smtClean="0">
                    <a:latin typeface="Cambria Math" panose="02040503050406030204" pitchFamily="18" charset="0"/>
                  </a:rPr>
                  <a:t>𝑣</a:t>
                </a:r>
                <a:r>
                  <a:rPr lang="en-US" b="0" i="0" baseline="0" dirty="0" smtClean="0">
                    <a:latin typeface="Cambria Math" panose="02040503050406030204" pitchFamily="18" charset="0"/>
                  </a:rPr>
                  <a:t>_</a:t>
                </a:r>
                <a:r>
                  <a:rPr lang="en-US" i="0" baseline="0" dirty="0" smtClean="0">
                    <a:latin typeface="Cambria Math" panose="02040503050406030204" pitchFamily="18" charset="0"/>
                  </a:rPr>
                  <a:t>𝐿𝑇</a:t>
                </a:r>
                <a:r>
                  <a:rPr lang="en-US" b="0" i="0" baseline="0" dirty="0" smtClean="0">
                    <a:latin typeface="Cambria Math" panose="02040503050406030204" pitchFamily="18" charset="0"/>
                  </a:rPr>
                  <a:t> </a:t>
                </a:r>
                <a:r>
                  <a:rPr lang="en-US" i="0" baseline="0" dirty="0" smtClean="0">
                    <a:latin typeface="Cambria Math" panose="02040503050406030204" pitchFamily="18" charset="0"/>
                  </a:rPr>
                  <a:t>𝑣</a:t>
                </a:r>
                <a:r>
                  <a:rPr lang="en-US" b="0" i="0" baseline="0" dirty="0" smtClean="0">
                    <a:latin typeface="Cambria Math" panose="02040503050406030204" pitchFamily="18" charset="0"/>
                  </a:rPr>
                  <a:t>_</a:t>
                </a:r>
                <a:r>
                  <a:rPr lang="en-US" i="0" baseline="0" dirty="0" smtClean="0">
                    <a:latin typeface="Cambria Math" panose="02040503050406030204" pitchFamily="18" charset="0"/>
                  </a:rPr>
                  <a:t>𝑇𝐺)/𝑐</a:t>
                </a:r>
                <a:r>
                  <a:rPr lang="en-US" i="0" baseline="30000" dirty="0" smtClean="0">
                    <a:latin typeface="Cambria Math" panose="02040503050406030204" pitchFamily="18" charset="0"/>
                  </a:rPr>
                  <a:t>2</a:t>
                </a:r>
                <a:r>
                  <a:rPr lang="en-US" i="0" baseline="0" dirty="0" smtClean="0">
                    <a:latin typeface="Cambria Math" panose="02040503050406030204" pitchFamily="18" charset="0"/>
                  </a:rPr>
                  <a:t>)=(𝑐+</a:t>
                </a:r>
                <a:r>
                  <a:rPr lang="en-US" i="0" baseline="0" dirty="0" err="1" smtClean="0">
                    <a:latin typeface="Cambria Math" panose="02040503050406030204" pitchFamily="18" charset="0"/>
                  </a:rPr>
                  <a:t>𝑣</a:t>
                </a:r>
                <a:r>
                  <a:rPr lang="en-US" b="0" i="0" baseline="0" dirty="0" smtClean="0">
                    <a:latin typeface="Cambria Math" panose="02040503050406030204" pitchFamily="18" charset="0"/>
                  </a:rPr>
                  <a:t>_</a:t>
                </a:r>
                <a:r>
                  <a:rPr lang="en-US" i="0" baseline="0" dirty="0" err="1" smtClean="0">
                    <a:latin typeface="Cambria Math" panose="02040503050406030204" pitchFamily="18" charset="0"/>
                  </a:rPr>
                  <a:t>𝑇𝐺</a:t>
                </a:r>
                <a:r>
                  <a:rPr lang="en-US" i="0" baseline="0" dirty="0" smtClean="0">
                    <a:latin typeface="Cambria Math" panose="02040503050406030204" pitchFamily="18" charset="0"/>
                  </a:rPr>
                  <a:t>)/(1+(𝑐𝑣</a:t>
                </a:r>
                <a:r>
                  <a:rPr lang="en-US" b="0" i="0" baseline="0" dirty="0" smtClean="0">
                    <a:latin typeface="Cambria Math" panose="02040503050406030204" pitchFamily="18" charset="0"/>
                  </a:rPr>
                  <a:t>_</a:t>
                </a:r>
                <a:r>
                  <a:rPr lang="en-US" i="0" baseline="0" dirty="0" smtClean="0">
                    <a:latin typeface="Cambria Math" panose="02040503050406030204" pitchFamily="18" charset="0"/>
                  </a:rPr>
                  <a:t>𝑇𝐺)/𝑐</a:t>
                </a:r>
                <a:r>
                  <a:rPr lang="en-US" i="0" baseline="30000" dirty="0" smtClean="0">
                    <a:latin typeface="Cambria Math" panose="02040503050406030204" pitchFamily="18" charset="0"/>
                  </a:rPr>
                  <a:t>2</a:t>
                </a:r>
                <a:r>
                  <a:rPr lang="en-US" i="0" baseline="0" dirty="0" smtClean="0">
                    <a:latin typeface="Cambria Math" panose="02040503050406030204" pitchFamily="18" charset="0"/>
                  </a:rPr>
                  <a:t>)=(𝑐+</a:t>
                </a:r>
                <a:r>
                  <a:rPr lang="en-US" i="0" baseline="0" dirty="0" err="1" smtClean="0">
                    <a:latin typeface="Cambria Math" panose="02040503050406030204" pitchFamily="18" charset="0"/>
                  </a:rPr>
                  <a:t>𝑣</a:t>
                </a:r>
                <a:r>
                  <a:rPr lang="en-US" b="0" i="0" baseline="0" dirty="0" smtClean="0">
                    <a:latin typeface="Cambria Math" panose="02040503050406030204" pitchFamily="18" charset="0"/>
                  </a:rPr>
                  <a:t>_</a:t>
                </a:r>
                <a:r>
                  <a:rPr lang="en-US" i="0" baseline="0" dirty="0" err="1" smtClean="0">
                    <a:latin typeface="Cambria Math" panose="02040503050406030204" pitchFamily="18" charset="0"/>
                  </a:rPr>
                  <a:t>𝑇𝐺</a:t>
                </a:r>
                <a:r>
                  <a:rPr lang="en-US" i="0" baseline="0" dirty="0" smtClean="0">
                    <a:latin typeface="Cambria Math" panose="02040503050406030204" pitchFamily="18" charset="0"/>
                  </a:rPr>
                  <a:t>)/(1+𝑣</a:t>
                </a:r>
                <a:r>
                  <a:rPr lang="en-US" b="0" i="0" baseline="0" dirty="0" smtClean="0">
                    <a:latin typeface="Cambria Math" panose="02040503050406030204" pitchFamily="18" charset="0"/>
                  </a:rPr>
                  <a:t>_</a:t>
                </a:r>
                <a:r>
                  <a:rPr lang="en-US" i="0" baseline="0" dirty="0" smtClean="0">
                    <a:latin typeface="Cambria Math" panose="02040503050406030204" pitchFamily="18" charset="0"/>
                  </a:rPr>
                  <a:t>𝑇𝐺/𝑐)=(𝑐+</a:t>
                </a:r>
                <a:r>
                  <a:rPr lang="en-US" i="0" baseline="0" dirty="0" err="1" smtClean="0">
                    <a:latin typeface="Cambria Math" panose="02040503050406030204" pitchFamily="18" charset="0"/>
                  </a:rPr>
                  <a:t>𝑣</a:t>
                </a:r>
                <a:r>
                  <a:rPr lang="en-US" b="0" i="0" baseline="0" dirty="0" smtClean="0">
                    <a:latin typeface="Cambria Math" panose="02040503050406030204" pitchFamily="18" charset="0"/>
                  </a:rPr>
                  <a:t>_</a:t>
                </a:r>
                <a:r>
                  <a:rPr lang="en-US" i="0" baseline="0" dirty="0" err="1" smtClean="0">
                    <a:latin typeface="Cambria Math" panose="02040503050406030204" pitchFamily="18" charset="0"/>
                  </a:rPr>
                  <a:t>𝑇𝐺</a:t>
                </a:r>
                <a:r>
                  <a:rPr lang="en-US" i="0" baseline="0" dirty="0" smtClean="0">
                    <a:latin typeface="Cambria Math" panose="02040503050406030204" pitchFamily="18" charset="0"/>
                  </a:rPr>
                  <a:t>)/(𝑐/𝑐+</a:t>
                </a:r>
                <a:r>
                  <a:rPr lang="en-US" i="0" baseline="0" dirty="0" err="1" smtClean="0">
                    <a:latin typeface="Cambria Math" panose="02040503050406030204" pitchFamily="18" charset="0"/>
                  </a:rPr>
                  <a:t>𝑣</a:t>
                </a:r>
                <a:r>
                  <a:rPr lang="en-US" b="0" i="0" baseline="0" dirty="0" smtClean="0">
                    <a:latin typeface="Cambria Math" panose="02040503050406030204" pitchFamily="18" charset="0"/>
                  </a:rPr>
                  <a:t>_</a:t>
                </a:r>
                <a:r>
                  <a:rPr lang="en-US" i="0" baseline="0" dirty="0" err="1" smtClean="0">
                    <a:latin typeface="Cambria Math" panose="02040503050406030204" pitchFamily="18" charset="0"/>
                  </a:rPr>
                  <a:t>𝑇𝐺</a:t>
                </a:r>
                <a:r>
                  <a:rPr lang="en-US" i="0" baseline="0" dirty="0" smtClean="0">
                    <a:latin typeface="Cambria Math" panose="02040503050406030204" pitchFamily="18" charset="0"/>
                  </a:rPr>
                  <a:t>/𝑐)=(𝑐+</a:t>
                </a:r>
                <a:r>
                  <a:rPr lang="en-US" i="0" baseline="0" dirty="0" err="1" smtClean="0">
                    <a:latin typeface="Cambria Math" panose="02040503050406030204" pitchFamily="18" charset="0"/>
                  </a:rPr>
                  <a:t>𝑣</a:t>
                </a:r>
                <a:r>
                  <a:rPr lang="en-US" b="0" i="0" baseline="0" dirty="0" smtClean="0">
                    <a:latin typeface="Cambria Math" panose="02040503050406030204" pitchFamily="18" charset="0"/>
                  </a:rPr>
                  <a:t>_</a:t>
                </a:r>
                <a:r>
                  <a:rPr lang="en-US" i="0" baseline="0" dirty="0" err="1" smtClean="0">
                    <a:latin typeface="Cambria Math" panose="02040503050406030204" pitchFamily="18" charset="0"/>
                  </a:rPr>
                  <a:t>𝑇𝐺</a:t>
                </a:r>
                <a:r>
                  <a:rPr lang="en-US" i="0" baseline="0" dirty="0" smtClean="0">
                    <a:latin typeface="Cambria Math" panose="02040503050406030204" pitchFamily="18" charset="0"/>
                  </a:rPr>
                  <a:t>)/(</a:t>
                </a:r>
                <a:r>
                  <a:rPr lang="en-US" b="0" i="0" baseline="-25000" dirty="0" smtClean="0">
                    <a:latin typeface="Cambria Math" panose="02040503050406030204" pitchFamily="18" charset="0"/>
                  </a:rPr>
                  <a:t>(</a:t>
                </a:r>
                <a:r>
                  <a:rPr lang="en-US" i="0" baseline="0" dirty="0" smtClean="0">
                    <a:latin typeface="Cambria Math" panose="02040503050406030204" pitchFamily="18" charset="0"/>
                  </a:rPr>
                  <a:t>𝑐+</a:t>
                </a:r>
                <a:r>
                  <a:rPr lang="en-US" i="0" baseline="0" dirty="0" err="1" smtClean="0">
                    <a:latin typeface="Cambria Math" panose="02040503050406030204" pitchFamily="18" charset="0"/>
                  </a:rPr>
                  <a:t>𝑣</a:t>
                </a:r>
                <a:r>
                  <a:rPr lang="en-US" b="0" i="0" baseline="0" dirty="0" smtClean="0">
                    <a:latin typeface="Cambria Math" panose="02040503050406030204" pitchFamily="18" charset="0"/>
                  </a:rPr>
                  <a:t>_</a:t>
                </a:r>
                <a:r>
                  <a:rPr lang="en-US" i="0" baseline="0" dirty="0" err="1" smtClean="0">
                    <a:latin typeface="Cambria Math" panose="02040503050406030204" pitchFamily="18" charset="0"/>
                  </a:rPr>
                  <a:t>𝑇𝐺</a:t>
                </a:r>
                <a:r>
                  <a:rPr lang="en-US" b="0" i="0" baseline="-25000" dirty="0" smtClean="0">
                    <a:latin typeface="Cambria Math" panose="02040503050406030204" pitchFamily="18" charset="0"/>
                  </a:rPr>
                  <a:t>)/</a:t>
                </a:r>
                <a:r>
                  <a:rPr lang="en-US" b="0" i="0" baseline="0" dirty="0" smtClean="0">
                    <a:latin typeface="Cambria Math" panose="02040503050406030204" pitchFamily="18" charset="0"/>
                  </a:rPr>
                  <a:t>𝑐)</a:t>
                </a:r>
                <a:r>
                  <a:rPr lang="en-US" i="0" baseline="0" dirty="0" smtClean="0">
                    <a:latin typeface="Cambria Math" panose="02040503050406030204" pitchFamily="18" charset="0"/>
                  </a:rPr>
                  <a:t>=(𝑐+</a:t>
                </a:r>
                <a:r>
                  <a:rPr lang="en-US" i="0" baseline="0" dirty="0" err="1" smtClean="0">
                    <a:latin typeface="Cambria Math" panose="02040503050406030204" pitchFamily="18" charset="0"/>
                  </a:rPr>
                  <a:t>𝑣</a:t>
                </a:r>
                <a:r>
                  <a:rPr lang="en-US" b="0" i="0" baseline="0" dirty="0" smtClean="0">
                    <a:latin typeface="Cambria Math" panose="02040503050406030204" pitchFamily="18" charset="0"/>
                  </a:rPr>
                  <a:t>_</a:t>
                </a:r>
                <a:r>
                  <a:rPr lang="en-US" i="0" baseline="0" dirty="0" err="1" smtClean="0">
                    <a:latin typeface="Cambria Math" panose="02040503050406030204" pitchFamily="18" charset="0"/>
                  </a:rPr>
                  <a:t>𝑇𝐺</a:t>
                </a:r>
                <a:r>
                  <a:rPr lang="en-US" i="0" baseline="0" dirty="0" smtClean="0">
                    <a:latin typeface="Cambria Math" panose="02040503050406030204" pitchFamily="18" charset="0"/>
                  </a:rPr>
                  <a:t> )𝑐/(𝑐+</a:t>
                </a:r>
                <a:r>
                  <a:rPr lang="en-US" i="0" baseline="0" dirty="0" err="1" smtClean="0">
                    <a:latin typeface="Cambria Math" panose="02040503050406030204" pitchFamily="18" charset="0"/>
                  </a:rPr>
                  <a:t>𝑣</a:t>
                </a:r>
                <a:r>
                  <a:rPr lang="en-US" b="0" i="0" baseline="0" dirty="0" smtClean="0">
                    <a:latin typeface="Cambria Math" panose="02040503050406030204" pitchFamily="18" charset="0"/>
                  </a:rPr>
                  <a:t>_</a:t>
                </a:r>
                <a:r>
                  <a:rPr lang="en-US" i="0" baseline="0" dirty="0" err="1" smtClean="0">
                    <a:latin typeface="Cambria Math" panose="02040503050406030204" pitchFamily="18" charset="0"/>
                  </a:rPr>
                  <a:t>𝑇𝐺</a:t>
                </a:r>
                <a:r>
                  <a:rPr lang="en-US" i="0" baseline="0" dirty="0" smtClean="0">
                    <a:latin typeface="Cambria Math" panose="02040503050406030204" pitchFamily="18" charset="0"/>
                  </a:rPr>
                  <a:t> )=𝑐</a:t>
                </a:r>
                <a:endParaRPr lang="en-US" dirty="0"/>
              </a:p>
            </p:txBody>
          </p:sp>
        </mc:Fallback>
      </mc:AlternateContent>
      <p:sp>
        <p:nvSpPr>
          <p:cNvPr id="4" name="Slide Number Placeholder 3"/>
          <p:cNvSpPr>
            <a:spLocks noGrp="1"/>
          </p:cNvSpPr>
          <p:nvPr>
            <p:ph type="sldNum" sz="quarter" idx="10"/>
          </p:nvPr>
        </p:nvSpPr>
        <p:spPr/>
        <p:txBody>
          <a:bodyPr/>
          <a:lstStyle/>
          <a:p>
            <a:fld id="{1DF96B2B-317E-42EA-9A5B-D4070C8B90FA}" type="slidenum">
              <a:rPr lang="en-US" smtClean="0"/>
              <a:pPr/>
              <a:t>29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F96B2B-317E-42EA-9A5B-D4070C8B90FA}" type="slidenum">
              <a:rPr lang="en-US" smtClean="0"/>
              <a:pPr/>
              <a:t>30</a:t>
            </a:fld>
            <a:endParaRPr lang="en-US"/>
          </a:p>
        </p:txBody>
      </p:sp>
    </p:spTree>
    <p:extLst>
      <p:ext uri="{BB962C8B-B14F-4D97-AF65-F5344CB8AC3E}">
        <p14:creationId xmlns:p14="http://schemas.microsoft.com/office/powerpoint/2010/main" val="37624239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sSub>
                        <m:sSubPr>
                          <m:ctrlPr>
                            <a:rPr lang="en-US" b="0" i="1" baseline="0" smtClean="0">
                              <a:latin typeface="Cambria Math" panose="02040503050406030204" pitchFamily="18" charset="0"/>
                              <a:ea typeface="Cambria Math" panose="02040503050406030204" pitchFamily="18" charset="0"/>
                            </a:rPr>
                          </m:ctrlPr>
                        </m:sSubPr>
                        <m:e>
                          <m:r>
                            <a:rPr lang="en-US" b="0" i="1" baseline="0" smtClean="0">
                              <a:latin typeface="Cambria Math" panose="02040503050406030204" pitchFamily="18" charset="0"/>
                              <a:ea typeface="Cambria Math" panose="02040503050406030204" pitchFamily="18" charset="0"/>
                            </a:rPr>
                            <m:t>𝑣</m:t>
                          </m:r>
                        </m:e>
                        <m:sub>
                          <m:r>
                            <a:rPr lang="en-US" b="0" i="1" baseline="0" smtClean="0">
                              <a:latin typeface="Cambria Math" panose="02040503050406030204" pitchFamily="18" charset="0"/>
                              <a:ea typeface="Cambria Math" panose="02040503050406030204" pitchFamily="18" charset="0"/>
                            </a:rPr>
                            <m:t>𝐸𝑛𝑡𝐸</m:t>
                          </m:r>
                        </m:sub>
                      </m:sSub>
                      <m:r>
                        <a:rPr lang="en-US" b="0" i="1" baseline="0" smtClean="0">
                          <a:latin typeface="Cambria Math" panose="02040503050406030204" pitchFamily="18" charset="0"/>
                          <a:ea typeface="Cambria Math" panose="02040503050406030204" pitchFamily="18" charset="0"/>
                        </a:rPr>
                        <m:t>=0.9</m:t>
                      </m:r>
                      <m:r>
                        <a:rPr lang="en-US" b="0" i="1" baseline="0" smtClean="0">
                          <a:latin typeface="Cambria Math" panose="02040503050406030204" pitchFamily="18" charset="0"/>
                          <a:ea typeface="Cambria Math" panose="02040503050406030204" pitchFamily="18" charset="0"/>
                        </a:rPr>
                        <m:t>𝑐</m:t>
                      </m:r>
                      <m:r>
                        <a:rPr lang="en-US" b="0" i="1" baseline="0" smtClean="0">
                          <a:latin typeface="Cambria Math" panose="02040503050406030204" pitchFamily="18" charset="0"/>
                          <a:ea typeface="Cambria Math" panose="02040503050406030204" pitchFamily="18" charset="0"/>
                        </a:rPr>
                        <m:t>, </m:t>
                      </m:r>
                      <m:sSub>
                        <m:sSubPr>
                          <m:ctrlPr>
                            <a:rPr lang="en-US" b="0" i="1" baseline="0" smtClean="0">
                              <a:latin typeface="Cambria Math" panose="02040503050406030204" pitchFamily="18" charset="0"/>
                              <a:ea typeface="Cambria Math" panose="02040503050406030204" pitchFamily="18" charset="0"/>
                            </a:rPr>
                          </m:ctrlPr>
                        </m:sSubPr>
                        <m:e>
                          <m:r>
                            <a:rPr lang="en-US" b="0" i="1" baseline="0" smtClean="0">
                              <a:latin typeface="Cambria Math" panose="02040503050406030204" pitchFamily="18" charset="0"/>
                              <a:ea typeface="Cambria Math" panose="02040503050406030204" pitchFamily="18" charset="0"/>
                            </a:rPr>
                            <m:t>𝑣</m:t>
                          </m:r>
                        </m:e>
                        <m:sub>
                          <m:r>
                            <a:rPr lang="en-US" b="0" i="1" baseline="0" smtClean="0">
                              <a:latin typeface="Cambria Math" panose="02040503050406030204" pitchFamily="18" charset="0"/>
                              <a:ea typeface="Cambria Math" panose="02040503050406030204" pitchFamily="18" charset="0"/>
                            </a:rPr>
                            <m:t>𝐾𝐸</m:t>
                          </m:r>
                        </m:sub>
                      </m:sSub>
                      <m:r>
                        <a:rPr lang="en-US" b="0" i="1" baseline="0" smtClean="0">
                          <a:latin typeface="Cambria Math" panose="02040503050406030204" pitchFamily="18" charset="0"/>
                          <a:ea typeface="Cambria Math" panose="02040503050406030204" pitchFamily="18" charset="0"/>
                        </a:rPr>
                        <m:t>=0.7</m:t>
                      </m:r>
                      <m:r>
                        <a:rPr lang="en-US" b="0" i="1" baseline="0" smtClean="0">
                          <a:latin typeface="Cambria Math" panose="02040503050406030204" pitchFamily="18" charset="0"/>
                          <a:ea typeface="Cambria Math" panose="02040503050406030204" pitchFamily="18" charset="0"/>
                        </a:rPr>
                        <m:t>𝑐</m:t>
                      </m:r>
                    </m:oMath>
                  </m:oMathPara>
                </a14:m>
                <a:endParaRPr lang="en-US" b="0" baseline="0"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b="0" i="1" baseline="0" smtClean="0">
                              <a:latin typeface="Cambria Math" panose="02040503050406030204" pitchFamily="18" charset="0"/>
                              <a:ea typeface="Cambria Math" panose="02040503050406030204" pitchFamily="18" charset="0"/>
                            </a:rPr>
                          </m:ctrlPr>
                        </m:sSubPr>
                        <m:e>
                          <m:r>
                            <a:rPr lang="en-US" b="0" i="1" baseline="0" smtClean="0">
                              <a:latin typeface="Cambria Math" panose="02040503050406030204" pitchFamily="18" charset="0"/>
                              <a:ea typeface="Cambria Math" panose="02040503050406030204" pitchFamily="18" charset="0"/>
                            </a:rPr>
                            <m:t>𝑣</m:t>
                          </m:r>
                        </m:e>
                        <m:sub>
                          <m:r>
                            <a:rPr lang="en-US" b="0" i="1" baseline="0" smtClean="0">
                              <a:latin typeface="Cambria Math" panose="02040503050406030204" pitchFamily="18" charset="0"/>
                              <a:ea typeface="Cambria Math" panose="02040503050406030204" pitchFamily="18" charset="0"/>
                            </a:rPr>
                            <m:t>𝐸𝑛𝑡𝐾</m:t>
                          </m:r>
                        </m:sub>
                      </m:sSub>
                      <m:r>
                        <a:rPr lang="en-US" b="0" i="1" baseline="0" smtClean="0">
                          <a:latin typeface="Cambria Math" panose="02040503050406030204" pitchFamily="18" charset="0"/>
                          <a:ea typeface="Cambria Math" panose="02040503050406030204" pitchFamily="18" charset="0"/>
                        </a:rPr>
                        <m:t>=</m:t>
                      </m:r>
                      <m:f>
                        <m:fPr>
                          <m:ctrlPr>
                            <a:rPr lang="en-US" b="0" i="1" baseline="0" smtClean="0">
                              <a:latin typeface="Cambria Math" panose="02040503050406030204" pitchFamily="18" charset="0"/>
                              <a:ea typeface="Cambria Math" panose="02040503050406030204" pitchFamily="18" charset="0"/>
                            </a:rPr>
                          </m:ctrlPr>
                        </m:fPr>
                        <m:num>
                          <m:sSub>
                            <m:sSubPr>
                              <m:ctrlPr>
                                <a:rPr lang="en-US" b="0" i="1" baseline="0" smtClean="0">
                                  <a:latin typeface="Cambria Math" panose="02040503050406030204" pitchFamily="18" charset="0"/>
                                  <a:ea typeface="Cambria Math" panose="02040503050406030204" pitchFamily="18" charset="0"/>
                                </a:rPr>
                              </m:ctrlPr>
                            </m:sSubPr>
                            <m:e>
                              <m:r>
                                <a:rPr lang="en-US" b="0" i="1" baseline="0" smtClean="0">
                                  <a:latin typeface="Cambria Math" panose="02040503050406030204" pitchFamily="18" charset="0"/>
                                  <a:ea typeface="Cambria Math" panose="02040503050406030204" pitchFamily="18" charset="0"/>
                                </a:rPr>
                                <m:t>𝑣</m:t>
                              </m:r>
                            </m:e>
                            <m:sub>
                              <m:r>
                                <a:rPr lang="en-US" b="0" i="1" baseline="0" smtClean="0">
                                  <a:latin typeface="Cambria Math" panose="02040503050406030204" pitchFamily="18" charset="0"/>
                                  <a:ea typeface="Cambria Math" panose="02040503050406030204" pitchFamily="18" charset="0"/>
                                </a:rPr>
                                <m:t>𝐸𝑛𝑡𝐸</m:t>
                              </m:r>
                            </m:sub>
                          </m:sSub>
                          <m:r>
                            <a:rPr lang="en-US" b="0" i="1" baseline="0" smtClean="0">
                              <a:latin typeface="Cambria Math" panose="02040503050406030204" pitchFamily="18" charset="0"/>
                              <a:ea typeface="Cambria Math" panose="02040503050406030204" pitchFamily="18" charset="0"/>
                            </a:rPr>
                            <m:t>+</m:t>
                          </m:r>
                          <m:sSub>
                            <m:sSubPr>
                              <m:ctrlPr>
                                <a:rPr lang="en-US" b="0" i="1" baseline="0" smtClean="0">
                                  <a:latin typeface="Cambria Math" panose="02040503050406030204" pitchFamily="18" charset="0"/>
                                  <a:ea typeface="Cambria Math" panose="02040503050406030204" pitchFamily="18" charset="0"/>
                                </a:rPr>
                              </m:ctrlPr>
                            </m:sSubPr>
                            <m:e>
                              <m:r>
                                <a:rPr lang="en-US" b="0" i="1" baseline="0" smtClean="0">
                                  <a:latin typeface="Cambria Math" panose="02040503050406030204" pitchFamily="18" charset="0"/>
                                  <a:ea typeface="Cambria Math" panose="02040503050406030204" pitchFamily="18" charset="0"/>
                                </a:rPr>
                                <m:t>𝑣</m:t>
                              </m:r>
                            </m:e>
                            <m:sub>
                              <m:r>
                                <a:rPr lang="en-US" b="0" i="1" baseline="0" smtClean="0">
                                  <a:latin typeface="Cambria Math" panose="02040503050406030204" pitchFamily="18" charset="0"/>
                                  <a:ea typeface="Cambria Math" panose="02040503050406030204" pitchFamily="18" charset="0"/>
                                </a:rPr>
                                <m:t>𝐸𝐾</m:t>
                              </m:r>
                            </m:sub>
                          </m:sSub>
                        </m:num>
                        <m:den>
                          <m:r>
                            <a:rPr lang="en-US" b="0" i="1" baseline="0" smtClean="0">
                              <a:latin typeface="Cambria Math" panose="02040503050406030204" pitchFamily="18" charset="0"/>
                              <a:ea typeface="Cambria Math" panose="02040503050406030204" pitchFamily="18" charset="0"/>
                            </a:rPr>
                            <m:t>1+</m:t>
                          </m:r>
                          <m:f>
                            <m:fPr>
                              <m:ctrlPr>
                                <a:rPr lang="en-US" b="0" i="1" baseline="0" smtClean="0">
                                  <a:latin typeface="Cambria Math" panose="02040503050406030204" pitchFamily="18" charset="0"/>
                                  <a:ea typeface="Cambria Math" panose="02040503050406030204" pitchFamily="18" charset="0"/>
                                </a:rPr>
                              </m:ctrlPr>
                            </m:fPr>
                            <m:num>
                              <m:sSub>
                                <m:sSubPr>
                                  <m:ctrlPr>
                                    <a:rPr lang="en-US" b="0" i="1" baseline="0" smtClean="0">
                                      <a:latin typeface="Cambria Math" panose="02040503050406030204" pitchFamily="18" charset="0"/>
                                      <a:ea typeface="Cambria Math" panose="02040503050406030204" pitchFamily="18" charset="0"/>
                                    </a:rPr>
                                  </m:ctrlPr>
                                </m:sSubPr>
                                <m:e>
                                  <m:r>
                                    <a:rPr lang="en-US" b="0" i="1" baseline="0" smtClean="0">
                                      <a:latin typeface="Cambria Math" panose="02040503050406030204" pitchFamily="18" charset="0"/>
                                      <a:ea typeface="Cambria Math" panose="02040503050406030204" pitchFamily="18" charset="0"/>
                                    </a:rPr>
                                    <m:t>𝑣</m:t>
                                  </m:r>
                                </m:e>
                                <m:sub>
                                  <m:r>
                                    <a:rPr lang="en-US" b="0" i="1" baseline="0" smtClean="0">
                                      <a:latin typeface="Cambria Math" panose="02040503050406030204" pitchFamily="18" charset="0"/>
                                      <a:ea typeface="Cambria Math" panose="02040503050406030204" pitchFamily="18" charset="0"/>
                                    </a:rPr>
                                    <m:t>𝐸𝑛𝑡𝐸</m:t>
                                  </m:r>
                                </m:sub>
                              </m:sSub>
                              <m:sSub>
                                <m:sSubPr>
                                  <m:ctrlPr>
                                    <a:rPr lang="en-US" b="0" i="1" baseline="0" smtClean="0">
                                      <a:latin typeface="Cambria Math" panose="02040503050406030204" pitchFamily="18" charset="0"/>
                                      <a:ea typeface="Cambria Math" panose="02040503050406030204" pitchFamily="18" charset="0"/>
                                    </a:rPr>
                                  </m:ctrlPr>
                                </m:sSubPr>
                                <m:e>
                                  <m:r>
                                    <a:rPr lang="en-US" b="0" i="1" baseline="0" smtClean="0">
                                      <a:latin typeface="Cambria Math" panose="02040503050406030204" pitchFamily="18" charset="0"/>
                                      <a:ea typeface="Cambria Math" panose="02040503050406030204" pitchFamily="18" charset="0"/>
                                    </a:rPr>
                                    <m:t>𝑣</m:t>
                                  </m:r>
                                </m:e>
                                <m:sub>
                                  <m:r>
                                    <a:rPr lang="en-US" b="0" i="1" baseline="0" smtClean="0">
                                      <a:latin typeface="Cambria Math" panose="02040503050406030204" pitchFamily="18" charset="0"/>
                                      <a:ea typeface="Cambria Math" panose="02040503050406030204" pitchFamily="18" charset="0"/>
                                    </a:rPr>
                                    <m:t>𝐸𝐾</m:t>
                                  </m:r>
                                </m:sub>
                              </m:sSub>
                            </m:num>
                            <m:den>
                              <m:sSup>
                                <m:sSupPr>
                                  <m:ctrlPr>
                                    <a:rPr lang="en-US" b="0" i="1" baseline="0" smtClean="0">
                                      <a:latin typeface="Cambria Math" panose="02040503050406030204" pitchFamily="18" charset="0"/>
                                      <a:ea typeface="Cambria Math" panose="02040503050406030204" pitchFamily="18" charset="0"/>
                                    </a:rPr>
                                  </m:ctrlPr>
                                </m:sSupPr>
                                <m:e>
                                  <m:r>
                                    <a:rPr lang="en-US" b="0" i="1" baseline="0" smtClean="0">
                                      <a:latin typeface="Cambria Math" panose="02040503050406030204" pitchFamily="18" charset="0"/>
                                      <a:ea typeface="Cambria Math" panose="02040503050406030204" pitchFamily="18" charset="0"/>
                                    </a:rPr>
                                    <m:t>𝑐</m:t>
                                  </m:r>
                                </m:e>
                                <m:sup>
                                  <m:r>
                                    <a:rPr lang="en-US" b="0" i="1" baseline="0" smtClean="0">
                                      <a:latin typeface="Cambria Math" panose="02040503050406030204" pitchFamily="18" charset="0"/>
                                      <a:ea typeface="Cambria Math" panose="02040503050406030204" pitchFamily="18" charset="0"/>
                                    </a:rPr>
                                    <m:t>2</m:t>
                                  </m:r>
                                </m:sup>
                              </m:sSup>
                            </m:den>
                          </m:f>
                        </m:den>
                      </m:f>
                    </m:oMath>
                  </m:oMathPara>
                </a14:m>
                <a:endParaRPr lang="en-US" b="0" baseline="0"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b="0" i="1" baseline="0" smtClean="0">
                              <a:latin typeface="Cambria Math" panose="02040503050406030204" pitchFamily="18" charset="0"/>
                              <a:ea typeface="Cambria Math" panose="02040503050406030204" pitchFamily="18" charset="0"/>
                            </a:rPr>
                          </m:ctrlPr>
                        </m:sSubPr>
                        <m:e>
                          <m:r>
                            <a:rPr lang="en-US" b="0" i="1" baseline="0" smtClean="0">
                              <a:latin typeface="Cambria Math" panose="02040503050406030204" pitchFamily="18" charset="0"/>
                              <a:ea typeface="Cambria Math" panose="02040503050406030204" pitchFamily="18" charset="0"/>
                            </a:rPr>
                            <m:t>𝑣</m:t>
                          </m:r>
                        </m:e>
                        <m:sub>
                          <m:r>
                            <a:rPr lang="en-US" b="0" i="1" baseline="0" smtClean="0">
                              <a:latin typeface="Cambria Math" panose="02040503050406030204" pitchFamily="18" charset="0"/>
                              <a:ea typeface="Cambria Math" panose="02040503050406030204" pitchFamily="18" charset="0"/>
                            </a:rPr>
                            <m:t>𝐸𝑛𝑡𝐾</m:t>
                          </m:r>
                        </m:sub>
                      </m:sSub>
                      <m:r>
                        <a:rPr lang="en-US" b="0" i="1" baseline="0" smtClean="0">
                          <a:latin typeface="Cambria Math" panose="02040503050406030204" pitchFamily="18" charset="0"/>
                          <a:ea typeface="Cambria Math" panose="02040503050406030204" pitchFamily="18" charset="0"/>
                        </a:rPr>
                        <m:t>=</m:t>
                      </m:r>
                      <m:f>
                        <m:fPr>
                          <m:ctrlPr>
                            <a:rPr lang="en-US" b="0" i="1" baseline="0" smtClean="0">
                              <a:latin typeface="Cambria Math" panose="02040503050406030204" pitchFamily="18" charset="0"/>
                              <a:ea typeface="Cambria Math" panose="02040503050406030204" pitchFamily="18" charset="0"/>
                            </a:rPr>
                          </m:ctrlPr>
                        </m:fPr>
                        <m:num>
                          <m:d>
                            <m:dPr>
                              <m:ctrlPr>
                                <a:rPr lang="en-US" b="0" i="1" baseline="0" smtClean="0">
                                  <a:latin typeface="Cambria Math" panose="02040503050406030204" pitchFamily="18" charset="0"/>
                                  <a:ea typeface="Cambria Math" panose="02040503050406030204" pitchFamily="18" charset="0"/>
                                </a:rPr>
                              </m:ctrlPr>
                            </m:dPr>
                            <m:e>
                              <m:r>
                                <a:rPr lang="en-US" b="0" i="1" baseline="0" smtClean="0">
                                  <a:latin typeface="Cambria Math" panose="02040503050406030204" pitchFamily="18" charset="0"/>
                                  <a:ea typeface="Cambria Math" panose="02040503050406030204" pitchFamily="18" charset="0"/>
                                </a:rPr>
                                <m:t>0.9</m:t>
                              </m:r>
                              <m:r>
                                <a:rPr lang="en-US" b="0" i="1" baseline="0" smtClean="0">
                                  <a:latin typeface="Cambria Math" panose="02040503050406030204" pitchFamily="18" charset="0"/>
                                  <a:ea typeface="Cambria Math" panose="02040503050406030204" pitchFamily="18" charset="0"/>
                                </a:rPr>
                                <m:t>𝑐</m:t>
                              </m:r>
                              <m:r>
                                <a:rPr lang="en-US" b="0" i="1" baseline="0" smtClean="0">
                                  <a:latin typeface="Cambria Math" panose="02040503050406030204" pitchFamily="18" charset="0"/>
                                  <a:ea typeface="Cambria Math" panose="02040503050406030204" pitchFamily="18" charset="0"/>
                                </a:rPr>
                                <m:t>±0.7</m:t>
                              </m:r>
                              <m:r>
                                <a:rPr lang="en-US" b="0" i="1" baseline="0" smtClean="0">
                                  <a:latin typeface="Cambria Math" panose="02040503050406030204" pitchFamily="18" charset="0"/>
                                  <a:ea typeface="Cambria Math" panose="02040503050406030204" pitchFamily="18" charset="0"/>
                                </a:rPr>
                                <m:t>𝑐</m:t>
                              </m:r>
                            </m:e>
                          </m:d>
                        </m:num>
                        <m:den>
                          <m:r>
                            <a:rPr lang="en-US" b="0" i="1" baseline="0" smtClean="0">
                              <a:latin typeface="Cambria Math" panose="02040503050406030204" pitchFamily="18" charset="0"/>
                              <a:ea typeface="Cambria Math" panose="02040503050406030204" pitchFamily="18" charset="0"/>
                            </a:rPr>
                            <m:t>1+</m:t>
                          </m:r>
                          <m:f>
                            <m:fPr>
                              <m:ctrlPr>
                                <a:rPr lang="en-US" b="0" i="1" baseline="0" smtClean="0">
                                  <a:latin typeface="Cambria Math" panose="02040503050406030204" pitchFamily="18" charset="0"/>
                                  <a:ea typeface="Cambria Math" panose="02040503050406030204" pitchFamily="18" charset="0"/>
                                </a:rPr>
                              </m:ctrlPr>
                            </m:fPr>
                            <m:num>
                              <m:d>
                                <m:dPr>
                                  <m:ctrlPr>
                                    <a:rPr lang="en-US" b="0" i="1" baseline="0" smtClean="0">
                                      <a:latin typeface="Cambria Math" panose="02040503050406030204" pitchFamily="18" charset="0"/>
                                      <a:ea typeface="Cambria Math" panose="02040503050406030204" pitchFamily="18" charset="0"/>
                                    </a:rPr>
                                  </m:ctrlPr>
                                </m:dPr>
                                <m:e>
                                  <m:r>
                                    <a:rPr lang="en-US" b="0" i="1" baseline="0" smtClean="0">
                                      <a:latin typeface="Cambria Math" panose="02040503050406030204" pitchFamily="18" charset="0"/>
                                      <a:ea typeface="Cambria Math" panose="02040503050406030204" pitchFamily="18" charset="0"/>
                                    </a:rPr>
                                    <m:t>0.9</m:t>
                                  </m:r>
                                  <m:r>
                                    <a:rPr lang="en-US" b="0" i="1" baseline="0" smtClean="0">
                                      <a:latin typeface="Cambria Math" panose="02040503050406030204" pitchFamily="18" charset="0"/>
                                      <a:ea typeface="Cambria Math" panose="02040503050406030204" pitchFamily="18" charset="0"/>
                                    </a:rPr>
                                    <m:t>𝑐</m:t>
                                  </m:r>
                                </m:e>
                              </m:d>
                              <m:d>
                                <m:dPr>
                                  <m:ctrlPr>
                                    <a:rPr lang="en-US" b="0" i="1" baseline="0" smtClean="0">
                                      <a:latin typeface="Cambria Math" panose="02040503050406030204" pitchFamily="18" charset="0"/>
                                      <a:ea typeface="Cambria Math" panose="02040503050406030204" pitchFamily="18" charset="0"/>
                                    </a:rPr>
                                  </m:ctrlPr>
                                </m:dPr>
                                <m:e>
                                  <m:r>
                                    <a:rPr lang="en-US" b="0" i="1" baseline="0" smtClean="0">
                                      <a:latin typeface="Cambria Math" panose="02040503050406030204" pitchFamily="18" charset="0"/>
                                      <a:ea typeface="Cambria Math" panose="02040503050406030204" pitchFamily="18" charset="0"/>
                                    </a:rPr>
                                    <m:t>−0.7</m:t>
                                  </m:r>
                                  <m:r>
                                    <a:rPr lang="en-US" b="0" i="1" baseline="0" smtClean="0">
                                      <a:latin typeface="Cambria Math" panose="02040503050406030204" pitchFamily="18" charset="0"/>
                                      <a:ea typeface="Cambria Math" panose="02040503050406030204" pitchFamily="18" charset="0"/>
                                    </a:rPr>
                                    <m:t>𝑐</m:t>
                                  </m:r>
                                </m:e>
                              </m:d>
                            </m:num>
                            <m:den>
                              <m:sSup>
                                <m:sSupPr>
                                  <m:ctrlPr>
                                    <a:rPr lang="en-US" b="0" i="1" baseline="0" smtClean="0">
                                      <a:latin typeface="Cambria Math" panose="02040503050406030204" pitchFamily="18" charset="0"/>
                                      <a:ea typeface="Cambria Math" panose="02040503050406030204" pitchFamily="18" charset="0"/>
                                    </a:rPr>
                                  </m:ctrlPr>
                                </m:sSupPr>
                                <m:e>
                                  <m:r>
                                    <a:rPr lang="en-US" b="0" i="1" baseline="0" smtClean="0">
                                      <a:latin typeface="Cambria Math" panose="02040503050406030204" pitchFamily="18" charset="0"/>
                                      <a:ea typeface="Cambria Math" panose="02040503050406030204" pitchFamily="18" charset="0"/>
                                    </a:rPr>
                                    <m:t>𝑐</m:t>
                                  </m:r>
                                </m:e>
                                <m:sup>
                                  <m:r>
                                    <a:rPr lang="en-US" b="0" i="1" baseline="0" smtClean="0">
                                      <a:latin typeface="Cambria Math" panose="02040503050406030204" pitchFamily="18" charset="0"/>
                                      <a:ea typeface="Cambria Math" panose="02040503050406030204" pitchFamily="18" charset="0"/>
                                    </a:rPr>
                                    <m:t>2</m:t>
                                  </m:r>
                                </m:sup>
                              </m:sSup>
                            </m:den>
                          </m:f>
                        </m:den>
                      </m:f>
                    </m:oMath>
                  </m:oMathPara>
                </a14:m>
                <a:endParaRPr lang="en-US" b="0" baseline="0"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b="0" i="1" baseline="0" smtClean="0">
                              <a:latin typeface="Cambria Math" panose="02040503050406030204" pitchFamily="18" charset="0"/>
                              <a:ea typeface="Cambria Math" panose="02040503050406030204" pitchFamily="18" charset="0"/>
                            </a:rPr>
                          </m:ctrlPr>
                        </m:sSubPr>
                        <m:e>
                          <m:r>
                            <a:rPr lang="en-US" b="0" i="1" baseline="0" smtClean="0">
                              <a:latin typeface="Cambria Math" panose="02040503050406030204" pitchFamily="18" charset="0"/>
                              <a:ea typeface="Cambria Math" panose="02040503050406030204" pitchFamily="18" charset="0"/>
                            </a:rPr>
                            <m:t>𝑣</m:t>
                          </m:r>
                        </m:e>
                        <m:sub>
                          <m:r>
                            <a:rPr lang="en-US" b="0" i="1" baseline="0" smtClean="0">
                              <a:latin typeface="Cambria Math" panose="02040503050406030204" pitchFamily="18" charset="0"/>
                              <a:ea typeface="Cambria Math" panose="02040503050406030204" pitchFamily="18" charset="0"/>
                            </a:rPr>
                            <m:t>𝐸𝑛𝑡𝐾</m:t>
                          </m:r>
                        </m:sub>
                      </m:sSub>
                      <m:r>
                        <a:rPr lang="en-US" b="0" i="1" baseline="0" smtClean="0">
                          <a:latin typeface="Cambria Math" panose="02040503050406030204" pitchFamily="18" charset="0"/>
                          <a:ea typeface="Cambria Math" panose="02040503050406030204" pitchFamily="18" charset="0"/>
                        </a:rPr>
                        <m:t>=0.541</m:t>
                      </m:r>
                      <m:r>
                        <a:rPr lang="en-US" b="0" i="1" baseline="0" smtClean="0">
                          <a:latin typeface="Cambria Math" panose="02040503050406030204" pitchFamily="18" charset="0"/>
                          <a:ea typeface="Cambria Math" panose="02040503050406030204" pitchFamily="18" charset="0"/>
                        </a:rPr>
                        <m:t>𝑐</m:t>
                      </m:r>
                    </m:oMath>
                  </m:oMathPara>
                </a14:m>
                <a:endParaRPr lang="en-US" b="0" baseline="0" dirty="0">
                  <a:latin typeface="Cambria Math" panose="02040503050406030204" pitchFamily="18" charset="0"/>
                  <a:ea typeface="Cambria Math" panose="02040503050406030204" pitchFamily="18" charset="0"/>
                </a:endParaRPr>
              </a:p>
              <a:p>
                <a:endParaRPr lang="en-US" b="0" baseline="0" dirty="0">
                  <a:latin typeface="Cambria Math" panose="02040503050406030204" pitchFamily="18" charset="0"/>
                  <a:ea typeface="Cambria Math" panose="02040503050406030204" pitchFamily="18" charset="0"/>
                </a:endParaRPr>
              </a:p>
            </p:txBody>
          </p:sp>
        </mc:Choice>
        <mc:Fallback xmlns="">
          <p:sp>
            <p:nvSpPr>
              <p:cNvPr id="3" name="Notes Placeholder 2"/>
              <p:cNvSpPr>
                <a:spLocks noGrp="1"/>
              </p:cNvSpPr>
              <p:nvPr>
                <p:ph type="body" idx="1"/>
              </p:nvPr>
            </p:nvSpPr>
            <p:spPr/>
            <p:txBody>
              <a:bodyPr/>
              <a:lstStyle/>
              <a:p>
                <a:r>
                  <a:rPr lang="en-US" b="0" i="0" baseline="-25000" smtClean="0">
                    <a:latin typeface="Cambria Math"/>
                  </a:rPr>
                  <a:t>𝑣_𝐸𝑛𝑡𝐸=0.9𝑐, 𝑣_𝐾𝐸=0.7𝑐</a:t>
                </a:r>
                <a:endParaRPr lang="en-US" b="0" baseline="-25000" dirty="0" smtClean="0"/>
              </a:p>
              <a:p>
                <a:r>
                  <a:rPr lang="en-US" b="0" i="0" baseline="-25000" smtClean="0">
                    <a:latin typeface="Cambria Math"/>
                  </a:rPr>
                  <a:t>𝑣_𝐸𝑛𝑡𝐾=(𝑣_𝐸𝑛𝑡𝐸+𝑣_𝐸𝐾)/(1+(𝑣_𝐸𝑛𝑡𝐸 𝑣_𝐸𝐾)/𝑐^2 )</a:t>
                </a:r>
                <a:endParaRPr lang="en-US" b="0" baseline="-25000" dirty="0" smtClean="0"/>
              </a:p>
              <a:p>
                <a:r>
                  <a:rPr lang="en-US" b="0" i="0" baseline="-25000" smtClean="0">
                    <a:latin typeface="Cambria Math"/>
                  </a:rPr>
                  <a:t>𝑣_𝐸𝑛𝑡𝐸=((0.9𝑐+−0.7𝑐))/(1+(0.9𝑐)(−0.7𝑐)/𝑐^2 )</a:t>
                </a:r>
                <a:endParaRPr lang="en-US" b="0" baseline="-25000" dirty="0" smtClean="0"/>
              </a:p>
              <a:p>
                <a:r>
                  <a:rPr lang="en-US" b="0" i="0" baseline="-25000" smtClean="0">
                    <a:latin typeface="Cambria Math"/>
                  </a:rPr>
                  <a:t>𝑣_𝐸𝑛𝑡𝐸=0.541𝑐</a:t>
                </a:r>
                <a:endParaRPr lang="en-US" b="0" baseline="-25000" dirty="0" smtClean="0"/>
              </a:p>
            </p:txBody>
          </p:sp>
        </mc:Fallback>
      </mc:AlternateContent>
      <p:sp>
        <p:nvSpPr>
          <p:cNvPr id="4" name="Slide Number Placeholder 3"/>
          <p:cNvSpPr>
            <a:spLocks noGrp="1"/>
          </p:cNvSpPr>
          <p:nvPr>
            <p:ph type="sldNum" sz="quarter" idx="10"/>
          </p:nvPr>
        </p:nvSpPr>
        <p:spPr/>
        <p:txBody>
          <a:bodyPr/>
          <a:lstStyle/>
          <a:p>
            <a:fld id="{1DF96B2B-317E-42EA-9A5B-D4070C8B90FA}" type="slidenum">
              <a:rPr lang="en-US" smtClean="0"/>
              <a:pPr/>
              <a:t>31</a:t>
            </a:fld>
            <a:endParaRPr lang="en-US"/>
          </a:p>
        </p:txBody>
      </p:sp>
    </p:spTree>
    <p:extLst>
      <p:ext uri="{BB962C8B-B14F-4D97-AF65-F5344CB8AC3E}">
        <p14:creationId xmlns:p14="http://schemas.microsoft.com/office/powerpoint/2010/main" val="34389826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58E25-FB33-9FFD-4514-4A9BAE9407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8BF328-8624-1DCA-DDCC-D73B664BBB22}"/>
              </a:ext>
            </a:extLst>
          </p:cNvPr>
          <p:cNvSpPr>
            <a:spLocks noGrp="1" noRot="1" noChangeAspect="1"/>
          </p:cNvSpPr>
          <p:nvPr>
            <p:ph type="sldImg"/>
          </p:nvPr>
        </p:nvSpPr>
        <p:spPr>
          <a:xfrm>
            <a:off x="407988" y="696913"/>
            <a:ext cx="6191250" cy="3482975"/>
          </a:xfrm>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126D4C8B-61B2-1534-28C7-9BE67E1467F8}"/>
                  </a:ext>
                </a:extLst>
              </p:cNvPr>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sSub>
                        <m:sSubPr>
                          <m:ctrlPr>
                            <a:rPr lang="en-US" b="0" i="1" baseline="0" smtClean="0">
                              <a:latin typeface="Cambria Math" panose="02040503050406030204" pitchFamily="18" charset="0"/>
                              <a:ea typeface="Cambria Math" panose="02040503050406030204" pitchFamily="18" charset="0"/>
                            </a:rPr>
                          </m:ctrlPr>
                        </m:sSubPr>
                        <m:e>
                          <m:r>
                            <a:rPr lang="en-US" b="0" i="1" baseline="0" smtClean="0">
                              <a:latin typeface="Cambria Math" panose="02040503050406030204" pitchFamily="18" charset="0"/>
                              <a:ea typeface="Cambria Math" panose="02040503050406030204" pitchFamily="18" charset="0"/>
                            </a:rPr>
                            <m:t>𝜆</m:t>
                          </m:r>
                        </m:e>
                        <m:sub>
                          <m:r>
                            <a:rPr lang="en-US" b="0" i="1" baseline="0" smtClean="0">
                              <a:latin typeface="Cambria Math" panose="02040503050406030204" pitchFamily="18" charset="0"/>
                              <a:ea typeface="Cambria Math" panose="02040503050406030204" pitchFamily="18" charset="0"/>
                            </a:rPr>
                            <m:t>𝑜𝑏𝑠</m:t>
                          </m:r>
                        </m:sub>
                      </m:sSub>
                      <m:r>
                        <a:rPr lang="en-US" b="0" i="1" baseline="0" smtClean="0">
                          <a:latin typeface="Cambria Math" panose="02040503050406030204" pitchFamily="18" charset="0"/>
                          <a:ea typeface="Cambria Math" panose="02040503050406030204" pitchFamily="18" charset="0"/>
                        </a:rPr>
                        <m:t>=</m:t>
                      </m:r>
                      <m:sSub>
                        <m:sSubPr>
                          <m:ctrlPr>
                            <a:rPr lang="en-US" b="0" i="1" baseline="0" smtClean="0">
                              <a:latin typeface="Cambria Math" panose="02040503050406030204" pitchFamily="18" charset="0"/>
                              <a:ea typeface="Cambria Math" panose="02040503050406030204" pitchFamily="18" charset="0"/>
                            </a:rPr>
                          </m:ctrlPr>
                        </m:sSubPr>
                        <m:e>
                          <m:r>
                            <a:rPr lang="en-US" b="0" i="1" baseline="0" smtClean="0">
                              <a:latin typeface="Cambria Math" panose="02040503050406030204" pitchFamily="18" charset="0"/>
                              <a:ea typeface="Cambria Math" panose="02040503050406030204" pitchFamily="18" charset="0"/>
                            </a:rPr>
                            <m:t>𝜆</m:t>
                          </m:r>
                        </m:e>
                        <m:sub>
                          <m:r>
                            <a:rPr lang="en-US" b="0" i="1" baseline="0" smtClean="0">
                              <a:latin typeface="Cambria Math" panose="02040503050406030204" pitchFamily="18" charset="0"/>
                              <a:ea typeface="Cambria Math" panose="02040503050406030204" pitchFamily="18" charset="0"/>
                            </a:rPr>
                            <m:t>𝑠</m:t>
                          </m:r>
                        </m:sub>
                      </m:sSub>
                      <m:rad>
                        <m:radPr>
                          <m:degHide m:val="on"/>
                          <m:ctrlPr>
                            <a:rPr lang="en-US" b="0" i="1" baseline="0" smtClean="0">
                              <a:latin typeface="Cambria Math" panose="02040503050406030204" pitchFamily="18" charset="0"/>
                              <a:ea typeface="Cambria Math" panose="02040503050406030204" pitchFamily="18" charset="0"/>
                            </a:rPr>
                          </m:ctrlPr>
                        </m:radPr>
                        <m:deg/>
                        <m:e>
                          <m:f>
                            <m:fPr>
                              <m:ctrlPr>
                                <a:rPr lang="en-US" b="0" i="1" baseline="0" smtClean="0">
                                  <a:latin typeface="Cambria Math" panose="02040503050406030204" pitchFamily="18" charset="0"/>
                                  <a:ea typeface="Cambria Math" panose="02040503050406030204" pitchFamily="18" charset="0"/>
                                </a:rPr>
                              </m:ctrlPr>
                            </m:fPr>
                            <m:num>
                              <m:r>
                                <a:rPr lang="en-US" b="0" i="1" baseline="0" smtClean="0">
                                  <a:latin typeface="Cambria Math" panose="02040503050406030204" pitchFamily="18" charset="0"/>
                                  <a:ea typeface="Cambria Math" panose="02040503050406030204" pitchFamily="18" charset="0"/>
                                </a:rPr>
                                <m:t>1+</m:t>
                              </m:r>
                              <m:f>
                                <m:fPr>
                                  <m:ctrlPr>
                                    <a:rPr lang="en-US" b="0" i="1" baseline="0" smtClean="0">
                                      <a:latin typeface="Cambria Math" panose="02040503050406030204" pitchFamily="18" charset="0"/>
                                      <a:ea typeface="Cambria Math" panose="02040503050406030204" pitchFamily="18" charset="0"/>
                                    </a:rPr>
                                  </m:ctrlPr>
                                </m:fPr>
                                <m:num>
                                  <m:r>
                                    <a:rPr lang="en-US" b="0" i="1" baseline="0" smtClean="0">
                                      <a:latin typeface="Cambria Math" panose="02040503050406030204" pitchFamily="18" charset="0"/>
                                      <a:ea typeface="Cambria Math" panose="02040503050406030204" pitchFamily="18" charset="0"/>
                                    </a:rPr>
                                    <m:t>𝑢</m:t>
                                  </m:r>
                                </m:num>
                                <m:den>
                                  <m:r>
                                    <a:rPr lang="en-US" b="0" i="1" baseline="0" smtClean="0">
                                      <a:latin typeface="Cambria Math" panose="02040503050406030204" pitchFamily="18" charset="0"/>
                                      <a:ea typeface="Cambria Math" panose="02040503050406030204" pitchFamily="18" charset="0"/>
                                    </a:rPr>
                                    <m:t>𝑐</m:t>
                                  </m:r>
                                </m:den>
                              </m:f>
                            </m:num>
                            <m:den>
                              <m:r>
                                <a:rPr lang="en-US" b="0" i="1" baseline="0" smtClean="0">
                                  <a:latin typeface="Cambria Math" panose="02040503050406030204" pitchFamily="18" charset="0"/>
                                  <a:ea typeface="Cambria Math" panose="02040503050406030204" pitchFamily="18" charset="0"/>
                                </a:rPr>
                                <m:t>1−</m:t>
                              </m:r>
                              <m:f>
                                <m:fPr>
                                  <m:ctrlPr>
                                    <a:rPr lang="en-US" b="0" i="1" baseline="0" smtClean="0">
                                      <a:latin typeface="Cambria Math" panose="02040503050406030204" pitchFamily="18" charset="0"/>
                                      <a:ea typeface="Cambria Math" panose="02040503050406030204" pitchFamily="18" charset="0"/>
                                    </a:rPr>
                                  </m:ctrlPr>
                                </m:fPr>
                                <m:num>
                                  <m:r>
                                    <a:rPr lang="en-US" b="0" i="1" baseline="0" smtClean="0">
                                      <a:latin typeface="Cambria Math" panose="02040503050406030204" pitchFamily="18" charset="0"/>
                                      <a:ea typeface="Cambria Math" panose="02040503050406030204" pitchFamily="18" charset="0"/>
                                    </a:rPr>
                                    <m:t>𝑢</m:t>
                                  </m:r>
                                </m:num>
                                <m:den>
                                  <m:r>
                                    <a:rPr lang="en-US" b="0" i="1" baseline="0" smtClean="0">
                                      <a:latin typeface="Cambria Math" panose="02040503050406030204" pitchFamily="18" charset="0"/>
                                      <a:ea typeface="Cambria Math" panose="02040503050406030204" pitchFamily="18" charset="0"/>
                                    </a:rPr>
                                    <m:t>𝑐</m:t>
                                  </m:r>
                                </m:den>
                              </m:f>
                            </m:den>
                          </m:f>
                        </m:e>
                      </m:rad>
                    </m:oMath>
                  </m:oMathPara>
                </a14:m>
                <a:endParaRPr lang="en-US" b="0" baseline="0"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b="0" i="1" baseline="0" smtClean="0">
                              <a:latin typeface="Cambria Math" panose="02040503050406030204" pitchFamily="18" charset="0"/>
                              <a:ea typeface="Cambria Math" panose="02040503050406030204" pitchFamily="18" charset="0"/>
                            </a:rPr>
                          </m:ctrlPr>
                        </m:sSubPr>
                        <m:e>
                          <m:r>
                            <a:rPr lang="en-US" b="0" i="1" baseline="0" smtClean="0">
                              <a:latin typeface="Cambria Math" panose="02040503050406030204" pitchFamily="18" charset="0"/>
                              <a:ea typeface="Cambria Math" panose="02040503050406030204" pitchFamily="18" charset="0"/>
                            </a:rPr>
                            <m:t>𝜆</m:t>
                          </m:r>
                        </m:e>
                        <m:sub>
                          <m:r>
                            <a:rPr lang="en-US" b="0" i="1" baseline="0" smtClean="0">
                              <a:latin typeface="Cambria Math" panose="02040503050406030204" pitchFamily="18" charset="0"/>
                              <a:ea typeface="Cambria Math" panose="02040503050406030204" pitchFamily="18" charset="0"/>
                            </a:rPr>
                            <m:t>𝑜𝑏𝑠</m:t>
                          </m:r>
                        </m:sub>
                      </m:sSub>
                      <m:r>
                        <a:rPr lang="en-US" b="0" i="1" baseline="0" smtClean="0">
                          <a:latin typeface="Cambria Math" panose="02040503050406030204" pitchFamily="18" charset="0"/>
                          <a:ea typeface="Cambria Math" panose="02040503050406030204" pitchFamily="18" charset="0"/>
                        </a:rPr>
                        <m:t>=</m:t>
                      </m:r>
                      <m:d>
                        <m:dPr>
                          <m:ctrlPr>
                            <a:rPr lang="en-US" b="0" i="1" baseline="0" smtClean="0">
                              <a:latin typeface="Cambria Math" panose="02040503050406030204" pitchFamily="18" charset="0"/>
                              <a:ea typeface="Cambria Math" panose="02040503050406030204" pitchFamily="18" charset="0"/>
                            </a:rPr>
                          </m:ctrlPr>
                        </m:dPr>
                        <m:e>
                          <m:r>
                            <a:rPr lang="en-US" b="0" i="1" baseline="0" smtClean="0">
                              <a:latin typeface="Cambria Math" panose="02040503050406030204" pitchFamily="18" charset="0"/>
                              <a:ea typeface="Cambria Math" panose="02040503050406030204" pitchFamily="18" charset="0"/>
                            </a:rPr>
                            <m:t>475 </m:t>
                          </m:r>
                          <m:r>
                            <a:rPr lang="en-US" b="0" i="1" baseline="0" smtClean="0">
                              <a:latin typeface="Cambria Math" panose="02040503050406030204" pitchFamily="18" charset="0"/>
                              <a:ea typeface="Cambria Math" panose="02040503050406030204" pitchFamily="18" charset="0"/>
                            </a:rPr>
                            <m:t>𝑛𝑚</m:t>
                          </m:r>
                        </m:e>
                      </m:d>
                      <m:rad>
                        <m:radPr>
                          <m:degHide m:val="on"/>
                          <m:ctrlPr>
                            <a:rPr lang="en-US" b="0" i="1" baseline="0" smtClean="0">
                              <a:latin typeface="Cambria Math" panose="02040503050406030204" pitchFamily="18" charset="0"/>
                              <a:ea typeface="Cambria Math" panose="02040503050406030204" pitchFamily="18" charset="0"/>
                            </a:rPr>
                          </m:ctrlPr>
                        </m:radPr>
                        <m:deg/>
                        <m:e>
                          <m:f>
                            <m:fPr>
                              <m:ctrlPr>
                                <a:rPr lang="en-US" b="0" i="1" baseline="0" smtClean="0">
                                  <a:latin typeface="Cambria Math" panose="02040503050406030204" pitchFamily="18" charset="0"/>
                                  <a:ea typeface="Cambria Math" panose="02040503050406030204" pitchFamily="18" charset="0"/>
                                </a:rPr>
                              </m:ctrlPr>
                            </m:fPr>
                            <m:num>
                              <m:r>
                                <a:rPr lang="en-US" b="0" i="1" baseline="0" smtClean="0">
                                  <a:latin typeface="Cambria Math" panose="02040503050406030204" pitchFamily="18" charset="0"/>
                                  <a:ea typeface="Cambria Math" panose="02040503050406030204" pitchFamily="18" charset="0"/>
                                </a:rPr>
                                <m:t>1+</m:t>
                              </m:r>
                              <m:f>
                                <m:fPr>
                                  <m:ctrlPr>
                                    <a:rPr lang="en-US" b="0" i="1" baseline="0" smtClean="0">
                                      <a:latin typeface="Cambria Math" panose="02040503050406030204" pitchFamily="18" charset="0"/>
                                      <a:ea typeface="Cambria Math" panose="02040503050406030204" pitchFamily="18" charset="0"/>
                                    </a:rPr>
                                  </m:ctrlPr>
                                </m:fPr>
                                <m:num>
                                  <m:r>
                                    <a:rPr lang="en-US" b="0" i="1" baseline="0" smtClean="0">
                                      <a:latin typeface="Cambria Math" panose="02040503050406030204" pitchFamily="18" charset="0"/>
                                      <a:ea typeface="Cambria Math" panose="02040503050406030204" pitchFamily="18" charset="0"/>
                                    </a:rPr>
                                    <m:t>0.541</m:t>
                                  </m:r>
                                  <m:r>
                                    <a:rPr lang="en-US" b="0" i="1" baseline="0" smtClean="0">
                                      <a:latin typeface="Cambria Math" panose="02040503050406030204" pitchFamily="18" charset="0"/>
                                      <a:ea typeface="Cambria Math" panose="02040503050406030204" pitchFamily="18" charset="0"/>
                                    </a:rPr>
                                    <m:t>𝑐</m:t>
                                  </m:r>
                                </m:num>
                                <m:den>
                                  <m:r>
                                    <a:rPr lang="en-US" b="0" i="1" baseline="0" smtClean="0">
                                      <a:latin typeface="Cambria Math" panose="02040503050406030204" pitchFamily="18" charset="0"/>
                                      <a:ea typeface="Cambria Math" panose="02040503050406030204" pitchFamily="18" charset="0"/>
                                    </a:rPr>
                                    <m:t>𝑐</m:t>
                                  </m:r>
                                </m:den>
                              </m:f>
                            </m:num>
                            <m:den>
                              <m:r>
                                <a:rPr lang="en-US" b="0" i="1" baseline="0" smtClean="0">
                                  <a:latin typeface="Cambria Math" panose="02040503050406030204" pitchFamily="18" charset="0"/>
                                  <a:ea typeface="Cambria Math" panose="02040503050406030204" pitchFamily="18" charset="0"/>
                                </a:rPr>
                                <m:t>1−</m:t>
                              </m:r>
                              <m:f>
                                <m:fPr>
                                  <m:ctrlPr>
                                    <a:rPr lang="en-US" b="0" i="1" baseline="0" smtClean="0">
                                      <a:latin typeface="Cambria Math" panose="02040503050406030204" pitchFamily="18" charset="0"/>
                                      <a:ea typeface="Cambria Math" panose="02040503050406030204" pitchFamily="18" charset="0"/>
                                    </a:rPr>
                                  </m:ctrlPr>
                                </m:fPr>
                                <m:num>
                                  <m:r>
                                    <a:rPr lang="en-US" b="0" i="1" baseline="0" smtClean="0">
                                      <a:latin typeface="Cambria Math" panose="02040503050406030204" pitchFamily="18" charset="0"/>
                                      <a:ea typeface="Cambria Math" panose="02040503050406030204" pitchFamily="18" charset="0"/>
                                    </a:rPr>
                                    <m:t>0.541</m:t>
                                  </m:r>
                                  <m:r>
                                    <a:rPr lang="en-US" b="0" i="1" baseline="0" smtClean="0">
                                      <a:latin typeface="Cambria Math" panose="02040503050406030204" pitchFamily="18" charset="0"/>
                                      <a:ea typeface="Cambria Math" panose="02040503050406030204" pitchFamily="18" charset="0"/>
                                    </a:rPr>
                                    <m:t>𝑐</m:t>
                                  </m:r>
                                </m:num>
                                <m:den>
                                  <m:r>
                                    <a:rPr lang="en-US" b="0" i="1" baseline="0" smtClean="0">
                                      <a:latin typeface="Cambria Math" panose="02040503050406030204" pitchFamily="18" charset="0"/>
                                      <a:ea typeface="Cambria Math" panose="02040503050406030204" pitchFamily="18" charset="0"/>
                                    </a:rPr>
                                    <m:t>𝑐</m:t>
                                  </m:r>
                                </m:den>
                              </m:f>
                            </m:den>
                          </m:f>
                        </m:e>
                      </m:rad>
                      <m:r>
                        <a:rPr lang="en-US" b="0" i="1" baseline="0" smtClean="0">
                          <a:latin typeface="Cambria Math" panose="02040503050406030204" pitchFamily="18" charset="0"/>
                          <a:ea typeface="Cambria Math" panose="02040503050406030204" pitchFamily="18" charset="0"/>
                        </a:rPr>
                        <m:t>=870 </m:t>
                      </m:r>
                      <m:r>
                        <a:rPr lang="en-US" b="0" i="1" baseline="0" smtClean="0">
                          <a:latin typeface="Cambria Math" panose="02040503050406030204" pitchFamily="18" charset="0"/>
                          <a:ea typeface="Cambria Math" panose="02040503050406030204" pitchFamily="18" charset="0"/>
                        </a:rPr>
                        <m:t>𝑛𝑚</m:t>
                      </m:r>
                    </m:oMath>
                  </m:oMathPara>
                </a14:m>
                <a:endParaRPr lang="en-US" b="0" baseline="0" dirty="0">
                  <a:latin typeface="Cambria Math" panose="02040503050406030204" pitchFamily="18" charset="0"/>
                  <a:ea typeface="Cambria Math" panose="02040503050406030204" pitchFamily="18" charset="0"/>
                </a:endParaRPr>
              </a:p>
            </p:txBody>
          </p:sp>
        </mc:Choice>
        <mc:Fallback xmlns="">
          <p:sp>
            <p:nvSpPr>
              <p:cNvPr id="3" name="Notes Placeholder 2">
                <a:extLst>
                  <a:ext uri="{FF2B5EF4-FFF2-40B4-BE49-F238E27FC236}">
                    <a16:creationId xmlns:a16="http://schemas.microsoft.com/office/drawing/2014/main" id="{126D4C8B-61B2-1534-28C7-9BE67E1467F8}"/>
                  </a:ext>
                </a:extLst>
              </p:cNvPr>
              <p:cNvSpPr>
                <a:spLocks noGrp="1"/>
              </p:cNvSpPr>
              <p:nvPr>
                <p:ph type="body" idx="1"/>
              </p:nvPr>
            </p:nvSpPr>
            <p:spPr/>
            <p:txBody>
              <a:bodyPr/>
              <a:lstStyle/>
              <a:p>
                <a:pPr/>
                <a:r>
                  <a:rPr lang="en-US" b="0" i="0" baseline="0">
                    <a:latin typeface="Cambria Math" panose="02040503050406030204" pitchFamily="18" charset="0"/>
                    <a:ea typeface="Cambria Math" panose="02040503050406030204" pitchFamily="18" charset="0"/>
                  </a:rPr>
                  <a:t>𝜆_𝑜𝑏𝑠=𝜆_𝑠 √((1+𝑢/𝑐)/(1−𝑢/𝑐))</a:t>
                </a:r>
                <a:endParaRPr lang="en-US" b="0" baseline="0" dirty="0">
                  <a:latin typeface="Cambria Math" panose="02040503050406030204" pitchFamily="18" charset="0"/>
                  <a:ea typeface="Cambria Math" panose="02040503050406030204" pitchFamily="18" charset="0"/>
                </a:endParaRPr>
              </a:p>
              <a:p>
                <a:pPr/>
                <a:r>
                  <a:rPr lang="en-US" b="0" i="0" baseline="0">
                    <a:latin typeface="Cambria Math" panose="02040503050406030204" pitchFamily="18" charset="0"/>
                    <a:ea typeface="Cambria Math" panose="02040503050406030204" pitchFamily="18" charset="0"/>
                  </a:rPr>
                  <a:t>𝜆_𝑜𝑏𝑠=(475 𝑛𝑚) √((1+0.541𝑐/𝑐)/(1−0.541𝑐/𝑐))=870 𝑛𝑚</a:t>
                </a:r>
                <a:endParaRPr lang="en-US" b="0" baseline="0" dirty="0">
                  <a:latin typeface="Cambria Math" panose="02040503050406030204" pitchFamily="18" charset="0"/>
                  <a:ea typeface="Cambria Math" panose="02040503050406030204" pitchFamily="18" charset="0"/>
                </a:endParaRPr>
              </a:p>
            </p:txBody>
          </p:sp>
        </mc:Fallback>
      </mc:AlternateContent>
      <p:sp>
        <p:nvSpPr>
          <p:cNvPr id="4" name="Slide Number Placeholder 3">
            <a:extLst>
              <a:ext uri="{FF2B5EF4-FFF2-40B4-BE49-F238E27FC236}">
                <a16:creationId xmlns:a16="http://schemas.microsoft.com/office/drawing/2014/main" id="{83903AEE-56BC-10B5-8282-34583AF8C36C}"/>
              </a:ext>
            </a:extLst>
          </p:cNvPr>
          <p:cNvSpPr>
            <a:spLocks noGrp="1"/>
          </p:cNvSpPr>
          <p:nvPr>
            <p:ph type="sldNum" sz="quarter" idx="10"/>
          </p:nvPr>
        </p:nvSpPr>
        <p:spPr/>
        <p:txBody>
          <a:bodyPr/>
          <a:lstStyle/>
          <a:p>
            <a:fld id="{1DF96B2B-317E-42EA-9A5B-D4070C8B90FA}" type="slidenum">
              <a:rPr lang="en-US" smtClean="0"/>
              <a:pPr/>
              <a:t>32</a:t>
            </a:fld>
            <a:endParaRPr lang="en-US"/>
          </a:p>
        </p:txBody>
      </p:sp>
    </p:spTree>
    <p:extLst>
      <p:ext uri="{BB962C8B-B14F-4D97-AF65-F5344CB8AC3E}">
        <p14:creationId xmlns:p14="http://schemas.microsoft.com/office/powerpoint/2010/main" val="3958347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r>
              <a:rPr lang="en-US" dirty="0"/>
              <a:t>Objectives</a:t>
            </a:r>
            <a:r>
              <a:rPr lang="en-US" baseline="0" dirty="0"/>
              <a:t>: Students will correctly answer conceptual questions about the postulates of special relativity.</a:t>
            </a:r>
          </a:p>
          <a:p>
            <a:r>
              <a:rPr lang="en-US" baseline="0" dirty="0"/>
              <a:t>	Students will correctly answer questions about the proper time and dilated time.</a:t>
            </a:r>
          </a:p>
          <a:p>
            <a:r>
              <a:rPr lang="en-US" baseline="0" dirty="0"/>
              <a:t>	Students will correctly solve problems involving time dilation.</a:t>
            </a:r>
          </a:p>
          <a:p>
            <a:r>
              <a:rPr lang="en-US" baseline="0" dirty="0"/>
              <a:t>Focus: Einstein wondered what he would see if her were to ride a beam of light.  On earth, if you travel at the same speed as a wave, the wave appears to be still relative to you.  So if you were on a beam of light, you would be traveling the same speed as the wave and you would observe everything to still relative to you.  That means you could see anything since no new light would come to you.  Einstein didn’t like that.  One day while talking with a friend about how long it takes light to arrive from various clocks in the city, Einstein solved the problem.  He decided that if the speed of light was the fastest anything could travel, then all this problems were solved.</a:t>
            </a:r>
            <a:endParaRPr lang="en-US" dirty="0"/>
          </a:p>
          <a:p>
            <a:endParaRPr lang="en-US" dirty="0"/>
          </a:p>
          <a:p>
            <a:r>
              <a:rPr lang="en-US" dirty="0"/>
              <a:t>In the picture: Earth</a:t>
            </a:r>
            <a:r>
              <a:rPr lang="en-US" baseline="0" dirty="0"/>
              <a:t> based reference frame and airplane based reference frame for observing the event of a shuttle launch</a:t>
            </a:r>
            <a:endParaRPr lang="en-US" dirty="0"/>
          </a:p>
        </p:txBody>
      </p:sp>
      <p:sp>
        <p:nvSpPr>
          <p:cNvPr id="4" name="Slide Number Placeholder 3"/>
          <p:cNvSpPr>
            <a:spLocks noGrp="1"/>
          </p:cNvSpPr>
          <p:nvPr>
            <p:ph type="sldNum" sz="quarter" idx="10"/>
          </p:nvPr>
        </p:nvSpPr>
        <p:spPr/>
        <p:txBody>
          <a:bodyPr/>
          <a:lstStyle/>
          <a:p>
            <a:fld id="{1DF96B2B-317E-42EA-9A5B-D4070C8B90FA}"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F96B2B-317E-42EA-9A5B-D4070C8B90FA}" type="slidenum">
              <a:rPr lang="en-US" smtClean="0"/>
              <a:pPr/>
              <a:t>33</a:t>
            </a:fld>
            <a:endParaRPr lang="en-US"/>
          </a:p>
        </p:txBody>
      </p:sp>
    </p:spTree>
    <p:extLst>
      <p:ext uri="{BB962C8B-B14F-4D97-AF65-F5344CB8AC3E}">
        <p14:creationId xmlns:p14="http://schemas.microsoft.com/office/powerpoint/2010/main" val="16581428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r>
              <a:rPr lang="en-US" dirty="0"/>
              <a:t>Objectives:</a:t>
            </a:r>
            <a:r>
              <a:rPr lang="en-US" baseline="0" dirty="0"/>
              <a:t> Students will correctly solve problems involving relativistic momentum.</a:t>
            </a:r>
          </a:p>
          <a:p>
            <a:r>
              <a:rPr lang="en-US" baseline="0" dirty="0"/>
              <a:t>Focus: Answer questions on previous assignment.  Review what the law of conservation of momentum is.</a:t>
            </a:r>
            <a:endParaRPr lang="en-US" dirty="0"/>
          </a:p>
        </p:txBody>
      </p:sp>
      <p:sp>
        <p:nvSpPr>
          <p:cNvPr id="4" name="Slide Number Placeholder 3"/>
          <p:cNvSpPr>
            <a:spLocks noGrp="1"/>
          </p:cNvSpPr>
          <p:nvPr>
            <p:ph type="sldNum" sz="quarter" idx="10"/>
          </p:nvPr>
        </p:nvSpPr>
        <p:spPr/>
        <p:txBody>
          <a:bodyPr/>
          <a:lstStyle/>
          <a:p>
            <a:fld id="{1DF96B2B-317E-42EA-9A5B-D4070C8B90FA}" type="slidenum">
              <a:rPr lang="en-US" smtClean="0"/>
              <a:pPr/>
              <a:t>35</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F96B2B-317E-42EA-9A5B-D4070C8B90FA}" type="slidenum">
              <a:rPr lang="en-US" smtClean="0"/>
              <a:pPr/>
              <a:t>36</a:t>
            </a:fld>
            <a:endParaRPr lang="en-US"/>
          </a:p>
        </p:txBody>
      </p:sp>
    </p:spTree>
    <p:extLst>
      <p:ext uri="{BB962C8B-B14F-4D97-AF65-F5344CB8AC3E}">
        <p14:creationId xmlns:p14="http://schemas.microsoft.com/office/powerpoint/2010/main" val="33438148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F96B2B-317E-42EA-9A5B-D4070C8B90FA}" type="slidenum">
              <a:rPr lang="en-US" smtClean="0"/>
              <a:pPr/>
              <a:t>37</a:t>
            </a:fld>
            <a:endParaRPr lang="en-US"/>
          </a:p>
        </p:txBody>
      </p:sp>
    </p:spTree>
    <p:extLst>
      <p:ext uri="{BB962C8B-B14F-4D97-AF65-F5344CB8AC3E}">
        <p14:creationId xmlns:p14="http://schemas.microsoft.com/office/powerpoint/2010/main" val="16439545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pPr/>
                <a14:m>
                  <m:oMathPara xmlns:m="http://schemas.openxmlformats.org/officeDocument/2006/math">
                    <m:oMathParaPr>
                      <m:jc m:val="centerGroup"/>
                    </m:oMathParaPr>
                    <m:oMath xmlns:m="http://schemas.openxmlformats.org/officeDocument/2006/math">
                      <m:r>
                        <a:rPr lang="en-US" i="1" baseline="0" dirty="0" smtClean="0">
                          <a:latin typeface="Cambria Math" panose="02040503050406030204" pitchFamily="18" charset="0"/>
                        </a:rPr>
                        <m:t>𝑝</m:t>
                      </m:r>
                      <m:r>
                        <a:rPr lang="en-US" i="1" baseline="0" dirty="0" smtClean="0">
                          <a:latin typeface="Cambria Math" panose="02040503050406030204" pitchFamily="18" charset="0"/>
                        </a:rPr>
                        <m:t>=</m:t>
                      </m:r>
                      <m:f>
                        <m:fPr>
                          <m:ctrlPr>
                            <a:rPr lang="en-US" i="1" baseline="0" dirty="0" smtClean="0">
                              <a:latin typeface="Cambria Math" panose="02040503050406030204" pitchFamily="18" charset="0"/>
                            </a:rPr>
                          </m:ctrlPr>
                        </m:fPr>
                        <m:num>
                          <m:r>
                            <a:rPr lang="en-US" i="1" baseline="0" dirty="0" smtClean="0">
                              <a:latin typeface="Cambria Math" panose="02040503050406030204" pitchFamily="18" charset="0"/>
                            </a:rPr>
                            <m:t>0.5</m:t>
                          </m:r>
                          <m:r>
                            <a:rPr lang="en-US" b="0" i="1" baseline="0" dirty="0" smtClean="0">
                              <a:latin typeface="Cambria Math" panose="02040503050406030204" pitchFamily="18" charset="0"/>
                            </a:rPr>
                            <m:t> </m:t>
                          </m:r>
                          <m:r>
                            <a:rPr lang="en-US" i="1" baseline="0" dirty="0" smtClean="0">
                              <a:latin typeface="Cambria Math" panose="02040503050406030204" pitchFamily="18" charset="0"/>
                            </a:rPr>
                            <m:t>𝑘𝑔</m:t>
                          </m:r>
                          <m:r>
                            <a:rPr lang="en-US" b="0" i="1" baseline="0" dirty="0" smtClean="0">
                              <a:latin typeface="Cambria Math" panose="02040503050406030204" pitchFamily="18" charset="0"/>
                            </a:rPr>
                            <m:t>⋅3</m:t>
                          </m:r>
                          <m:f>
                            <m:fPr>
                              <m:ctrlPr>
                                <a:rPr lang="en-US" b="0" i="1" baseline="0" dirty="0" smtClean="0">
                                  <a:latin typeface="Cambria Math" panose="02040503050406030204" pitchFamily="18" charset="0"/>
                                </a:rPr>
                              </m:ctrlPr>
                            </m:fPr>
                            <m:num>
                              <m:r>
                                <a:rPr lang="en-US" i="1" baseline="0" dirty="0" smtClean="0">
                                  <a:latin typeface="Cambria Math" panose="02040503050406030204" pitchFamily="18" charset="0"/>
                                </a:rPr>
                                <m:t>𝑚</m:t>
                              </m:r>
                            </m:num>
                            <m:den>
                              <m:r>
                                <a:rPr lang="en-US" i="1" baseline="0" dirty="0" smtClean="0">
                                  <a:latin typeface="Cambria Math" panose="02040503050406030204" pitchFamily="18" charset="0"/>
                                </a:rPr>
                                <m:t>𝑠</m:t>
                              </m:r>
                            </m:den>
                          </m:f>
                        </m:num>
                        <m:den>
                          <m:rad>
                            <m:radPr>
                              <m:degHide m:val="on"/>
                              <m:ctrlPr>
                                <a:rPr lang="en-US" i="1" baseline="0" dirty="0" smtClean="0">
                                  <a:latin typeface="Cambria Math" panose="02040503050406030204" pitchFamily="18" charset="0"/>
                                </a:rPr>
                              </m:ctrlPr>
                            </m:radPr>
                            <m:deg/>
                            <m:e>
                              <m:r>
                                <a:rPr lang="en-US" i="1" baseline="0" dirty="0" smtClean="0">
                                  <a:latin typeface="Cambria Math" panose="02040503050406030204" pitchFamily="18" charset="0"/>
                                </a:rPr>
                                <m:t>1−</m:t>
                              </m:r>
                              <m:f>
                                <m:fPr>
                                  <m:ctrlPr>
                                    <a:rPr lang="en-US" i="1" baseline="0" dirty="0" smtClean="0">
                                      <a:latin typeface="Cambria Math" panose="02040503050406030204" pitchFamily="18" charset="0"/>
                                    </a:rPr>
                                  </m:ctrlPr>
                                </m:fPr>
                                <m:num>
                                  <m:sSup>
                                    <m:sSupPr>
                                      <m:ctrlPr>
                                        <a:rPr lang="en-US" b="0" i="1" baseline="0" dirty="0" smtClean="0">
                                          <a:latin typeface="Cambria Math" panose="02040503050406030204" pitchFamily="18" charset="0"/>
                                        </a:rPr>
                                      </m:ctrlPr>
                                    </m:sSupPr>
                                    <m:e>
                                      <m:d>
                                        <m:dPr>
                                          <m:ctrlPr>
                                            <a:rPr lang="en-US" i="1" baseline="0" dirty="0" smtClean="0">
                                              <a:latin typeface="Cambria Math" panose="02040503050406030204" pitchFamily="18" charset="0"/>
                                            </a:rPr>
                                          </m:ctrlPr>
                                        </m:dPr>
                                        <m:e>
                                          <m:r>
                                            <a:rPr lang="en-US" b="0" i="1" baseline="0" dirty="0" smtClean="0">
                                              <a:latin typeface="Cambria Math" panose="02040503050406030204" pitchFamily="18" charset="0"/>
                                            </a:rPr>
                                            <m:t>3</m:t>
                                          </m:r>
                                          <m:f>
                                            <m:fPr>
                                              <m:ctrlPr>
                                                <a:rPr lang="en-US" b="0" i="1" baseline="0" dirty="0" smtClean="0">
                                                  <a:latin typeface="Cambria Math" panose="02040503050406030204" pitchFamily="18" charset="0"/>
                                                </a:rPr>
                                              </m:ctrlPr>
                                            </m:fPr>
                                            <m:num>
                                              <m:r>
                                                <a:rPr lang="en-US" i="1" baseline="0" dirty="0" smtClean="0">
                                                  <a:latin typeface="Cambria Math" panose="02040503050406030204" pitchFamily="18" charset="0"/>
                                                </a:rPr>
                                                <m:t>𝑚</m:t>
                                              </m:r>
                                            </m:num>
                                            <m:den>
                                              <m:r>
                                                <a:rPr lang="en-US" i="1" baseline="0" dirty="0" smtClean="0">
                                                  <a:latin typeface="Cambria Math" panose="02040503050406030204" pitchFamily="18" charset="0"/>
                                                </a:rPr>
                                                <m:t>𝑠</m:t>
                                              </m:r>
                                            </m:den>
                                          </m:f>
                                        </m:e>
                                      </m:d>
                                    </m:e>
                                    <m:sup>
                                      <m:r>
                                        <a:rPr lang="en-US" i="1" baseline="0" dirty="0" smtClean="0">
                                          <a:latin typeface="Cambria Math" panose="02040503050406030204" pitchFamily="18" charset="0"/>
                                        </a:rPr>
                                        <m:t>2</m:t>
                                      </m:r>
                                    </m:sup>
                                  </m:sSup>
                                </m:num>
                                <m:den>
                                  <m:sSup>
                                    <m:sSupPr>
                                      <m:ctrlPr>
                                        <a:rPr lang="en-US" b="0" i="1" baseline="0" dirty="0" smtClean="0">
                                          <a:latin typeface="Cambria Math" panose="02040503050406030204" pitchFamily="18" charset="0"/>
                                        </a:rPr>
                                      </m:ctrlPr>
                                    </m:sSupPr>
                                    <m:e>
                                      <m:d>
                                        <m:dPr>
                                          <m:ctrlPr>
                                            <a:rPr lang="en-US" b="0" i="1" baseline="0" dirty="0" smtClean="0">
                                              <a:latin typeface="Cambria Math" panose="02040503050406030204" pitchFamily="18" charset="0"/>
                                            </a:rPr>
                                          </m:ctrlPr>
                                        </m:dPr>
                                        <m:e>
                                          <m:r>
                                            <a:rPr lang="en-US" b="0" i="1" baseline="0" dirty="0" smtClean="0">
                                              <a:latin typeface="Cambria Math" panose="02040503050406030204" pitchFamily="18" charset="0"/>
                                            </a:rPr>
                                            <m:t>4</m:t>
                                          </m:r>
                                          <m:f>
                                            <m:fPr>
                                              <m:ctrlPr>
                                                <a:rPr lang="en-US" b="0" i="1" baseline="0" dirty="0" smtClean="0">
                                                  <a:latin typeface="Cambria Math" panose="02040503050406030204" pitchFamily="18" charset="0"/>
                                                </a:rPr>
                                              </m:ctrlPr>
                                            </m:fPr>
                                            <m:num>
                                              <m:r>
                                                <a:rPr lang="en-US" i="1" baseline="0" dirty="0" smtClean="0">
                                                  <a:latin typeface="Cambria Math" panose="02040503050406030204" pitchFamily="18" charset="0"/>
                                                </a:rPr>
                                                <m:t>𝑚</m:t>
                                              </m:r>
                                            </m:num>
                                            <m:den>
                                              <m:r>
                                                <a:rPr lang="en-US" i="1" baseline="0" dirty="0" smtClean="0">
                                                  <a:latin typeface="Cambria Math" panose="02040503050406030204" pitchFamily="18" charset="0"/>
                                                </a:rPr>
                                                <m:t>𝑠</m:t>
                                              </m:r>
                                            </m:den>
                                          </m:f>
                                        </m:e>
                                      </m:d>
                                    </m:e>
                                    <m:sup>
                                      <m:r>
                                        <a:rPr lang="en-US" i="1" baseline="0" dirty="0" smtClean="0">
                                          <a:latin typeface="Cambria Math" panose="02040503050406030204" pitchFamily="18" charset="0"/>
                                        </a:rPr>
                                        <m:t>2</m:t>
                                      </m:r>
                                    </m:sup>
                                  </m:sSup>
                                </m:den>
                              </m:f>
                            </m:e>
                          </m:rad>
                        </m:den>
                      </m:f>
                      <m:r>
                        <a:rPr lang="en-US" i="1" baseline="0" dirty="0" smtClean="0">
                          <a:latin typeface="Cambria Math" panose="02040503050406030204" pitchFamily="18" charset="0"/>
                        </a:rPr>
                        <m:t>=2.27 </m:t>
                      </m:r>
                      <m:r>
                        <a:rPr lang="en-US" i="1" baseline="0" dirty="0" smtClean="0">
                          <a:latin typeface="Cambria Math" panose="02040503050406030204" pitchFamily="18" charset="0"/>
                        </a:rPr>
                        <m:t>𝑘𝑔</m:t>
                      </m:r>
                      <m:f>
                        <m:fPr>
                          <m:ctrlPr>
                            <a:rPr lang="en-US" i="1" baseline="0" dirty="0" smtClean="0">
                              <a:latin typeface="Cambria Math" panose="02040503050406030204" pitchFamily="18" charset="0"/>
                            </a:rPr>
                          </m:ctrlPr>
                        </m:fPr>
                        <m:num>
                          <m:r>
                            <a:rPr lang="en-US" i="1" baseline="0" dirty="0" smtClean="0">
                              <a:latin typeface="Cambria Math" panose="02040503050406030204" pitchFamily="18" charset="0"/>
                            </a:rPr>
                            <m:t>𝑚</m:t>
                          </m:r>
                        </m:num>
                        <m:den>
                          <m:r>
                            <a:rPr lang="en-US" i="1" baseline="0" dirty="0" smtClean="0">
                              <a:latin typeface="Cambria Math" panose="02040503050406030204" pitchFamily="18" charset="0"/>
                            </a:rPr>
                            <m:t>𝑠</m:t>
                          </m:r>
                        </m:den>
                      </m:f>
                    </m:oMath>
                  </m:oMathPara>
                </a14:m>
                <a:endParaRPr lang="en-US" baseline="0" dirty="0"/>
              </a:p>
              <a:p>
                <a:endParaRPr lang="en-US" baseline="0" dirty="0"/>
              </a:p>
              <a:p>
                <a:pPr/>
                <a14:m>
                  <m:oMathPara xmlns:m="http://schemas.openxmlformats.org/officeDocument/2006/math">
                    <m:oMathParaPr>
                      <m:jc m:val="centerGroup"/>
                    </m:oMathParaPr>
                    <m:oMath xmlns:m="http://schemas.openxmlformats.org/officeDocument/2006/math">
                      <m:r>
                        <a:rPr lang="en-US" i="1" baseline="0" dirty="0" smtClean="0">
                          <a:latin typeface="Cambria Math" panose="02040503050406030204" pitchFamily="18" charset="0"/>
                        </a:rPr>
                        <m:t>𝑝</m:t>
                      </m:r>
                      <m:r>
                        <a:rPr lang="en-US" i="1" baseline="0" dirty="0" smtClean="0">
                          <a:latin typeface="Cambria Math" panose="02040503050406030204" pitchFamily="18" charset="0"/>
                        </a:rPr>
                        <m:t>=</m:t>
                      </m:r>
                      <m:d>
                        <m:dPr>
                          <m:ctrlPr>
                            <a:rPr lang="en-US" i="1" baseline="0" dirty="0" smtClean="0">
                              <a:latin typeface="Cambria Math" panose="02040503050406030204" pitchFamily="18" charset="0"/>
                            </a:rPr>
                          </m:ctrlPr>
                        </m:dPr>
                        <m:e>
                          <m:r>
                            <a:rPr lang="en-US" i="1" baseline="0" dirty="0" smtClean="0">
                              <a:latin typeface="Cambria Math" panose="02040503050406030204" pitchFamily="18" charset="0"/>
                            </a:rPr>
                            <m:t>0.5</m:t>
                          </m:r>
                          <m:r>
                            <a:rPr lang="en-US" b="0" i="1" baseline="0" dirty="0" smtClean="0">
                              <a:latin typeface="Cambria Math" panose="02040503050406030204" pitchFamily="18" charset="0"/>
                            </a:rPr>
                            <m:t> </m:t>
                          </m:r>
                          <m:r>
                            <a:rPr lang="en-US" i="1" baseline="0" dirty="0" smtClean="0">
                              <a:latin typeface="Cambria Math" panose="02040503050406030204" pitchFamily="18" charset="0"/>
                            </a:rPr>
                            <m:t>𝑘𝑔</m:t>
                          </m:r>
                          <m:r>
                            <a:rPr lang="en-US" b="0" i="1" baseline="0" dirty="0" smtClean="0">
                              <a:latin typeface="Cambria Math" panose="02040503050406030204" pitchFamily="18" charset="0"/>
                            </a:rPr>
                            <m:t>⋅3</m:t>
                          </m:r>
                          <m:f>
                            <m:fPr>
                              <m:ctrlPr>
                                <a:rPr lang="en-US" b="0" i="1" baseline="0" dirty="0" smtClean="0">
                                  <a:latin typeface="Cambria Math" panose="02040503050406030204" pitchFamily="18" charset="0"/>
                                </a:rPr>
                              </m:ctrlPr>
                            </m:fPr>
                            <m:num>
                              <m:r>
                                <a:rPr lang="en-US" i="1" baseline="0" dirty="0" smtClean="0">
                                  <a:latin typeface="Cambria Math" panose="02040503050406030204" pitchFamily="18" charset="0"/>
                                </a:rPr>
                                <m:t>𝑚</m:t>
                              </m:r>
                            </m:num>
                            <m:den>
                              <m:r>
                                <a:rPr lang="en-US" i="1" baseline="0" dirty="0" smtClean="0">
                                  <a:latin typeface="Cambria Math" panose="02040503050406030204" pitchFamily="18" charset="0"/>
                                </a:rPr>
                                <m:t>𝑠</m:t>
                              </m:r>
                            </m:den>
                          </m:f>
                        </m:e>
                      </m:d>
                      <m:r>
                        <a:rPr lang="en-US" i="1" baseline="0" dirty="0" smtClean="0">
                          <a:latin typeface="Cambria Math" panose="02040503050406030204" pitchFamily="18" charset="0"/>
                        </a:rPr>
                        <m:t>=1.5 </m:t>
                      </m:r>
                      <m:r>
                        <a:rPr lang="en-US" i="1" baseline="0" dirty="0" smtClean="0">
                          <a:latin typeface="Cambria Math" panose="02040503050406030204" pitchFamily="18" charset="0"/>
                        </a:rPr>
                        <m:t>𝑘𝑔</m:t>
                      </m:r>
                      <m:f>
                        <m:fPr>
                          <m:ctrlPr>
                            <a:rPr lang="en-US" i="1" baseline="0" dirty="0" smtClean="0">
                              <a:latin typeface="Cambria Math" panose="02040503050406030204" pitchFamily="18" charset="0"/>
                            </a:rPr>
                          </m:ctrlPr>
                        </m:fPr>
                        <m:num>
                          <m:r>
                            <a:rPr lang="en-US" i="1" baseline="0" dirty="0" smtClean="0">
                              <a:latin typeface="Cambria Math" panose="02040503050406030204" pitchFamily="18" charset="0"/>
                            </a:rPr>
                            <m:t>𝑚</m:t>
                          </m:r>
                        </m:num>
                        <m:den>
                          <m:r>
                            <a:rPr lang="en-US" i="1" baseline="0" dirty="0" smtClean="0">
                              <a:latin typeface="Cambria Math" panose="02040503050406030204" pitchFamily="18" charset="0"/>
                            </a:rPr>
                            <m:t>𝑠</m:t>
                          </m:r>
                        </m:den>
                      </m:f>
                    </m:oMath>
                  </m:oMathPara>
                </a14:m>
                <a:endParaRPr lang="en-US" baseline="0" dirty="0"/>
              </a:p>
              <a:p>
                <a:endParaRPr lang="en-US" baseline="0" dirty="0"/>
              </a:p>
              <a:p>
                <a:r>
                  <a:rPr lang="en-US" baseline="0" dirty="0" err="1"/>
                  <a:t>Dom’Jot</a:t>
                </a:r>
                <a:r>
                  <a:rPr lang="en-US" baseline="0" dirty="0"/>
                  <a:t> is a game is Star Trek similar to pool or </a:t>
                </a:r>
                <a:r>
                  <a:rPr lang="en-US" baseline="0" dirty="0" err="1"/>
                  <a:t>billards</a:t>
                </a:r>
                <a:r>
                  <a:rPr lang="en-US" baseline="0" dirty="0"/>
                  <a:t>.</a:t>
                </a:r>
              </a:p>
            </p:txBody>
          </p:sp>
        </mc:Choice>
        <mc:Fallback xmlns="">
          <p:sp>
            <p:nvSpPr>
              <p:cNvPr id="3" name="Notes Placeholder 2"/>
              <p:cNvSpPr>
                <a:spLocks noGrp="1"/>
              </p:cNvSpPr>
              <p:nvPr>
                <p:ph type="body" idx="1"/>
              </p:nvPr>
            </p:nvSpPr>
            <p:spPr/>
            <p:txBody>
              <a:bodyPr>
                <a:normAutofit/>
              </a:bodyPr>
              <a:lstStyle/>
              <a:p>
                <a:r>
                  <a:rPr lang="en-US" i="0" dirty="0" smtClean="0">
                    <a:latin typeface="Cambria Math" panose="02040503050406030204" pitchFamily="18" charset="0"/>
                  </a:rPr>
                  <a:t>𝑝=(</a:t>
                </a:r>
                <a:r>
                  <a:rPr lang="en-US" i="0" dirty="0" smtClean="0">
                    <a:latin typeface="Cambria Math" panose="02040503050406030204" pitchFamily="18" charset="0"/>
                  </a:rPr>
                  <a:t>0.5</a:t>
                </a:r>
                <a:r>
                  <a:rPr lang="en-US" b="0" i="0" dirty="0" smtClean="0">
                    <a:latin typeface="Cambria Math" panose="02040503050406030204" pitchFamily="18" charset="0"/>
                  </a:rPr>
                  <a:t> </a:t>
                </a:r>
                <a:r>
                  <a:rPr lang="en-US" i="0" dirty="0" smtClean="0">
                    <a:latin typeface="Cambria Math" panose="02040503050406030204" pitchFamily="18" charset="0"/>
                  </a:rPr>
                  <a:t>𝑘𝑔</a:t>
                </a:r>
                <a:r>
                  <a:rPr lang="en-US" b="0" i="0" dirty="0" smtClean="0">
                    <a:latin typeface="Cambria Math" panose="02040503050406030204" pitchFamily="18" charset="0"/>
                  </a:rPr>
                  <a:t>⋅3 </a:t>
                </a:r>
                <a:r>
                  <a:rPr lang="en-US" i="0" dirty="0" smtClean="0">
                    <a:latin typeface="Cambria Math" panose="02040503050406030204" pitchFamily="18" charset="0"/>
                  </a:rPr>
                  <a:t>𝑚/𝑠</a:t>
                </a:r>
                <a:r>
                  <a:rPr lang="en-US" i="0" dirty="0" smtClean="0">
                    <a:latin typeface="Cambria Math" panose="02040503050406030204" pitchFamily="18" charset="0"/>
                  </a:rPr>
                  <a:t>)/√(</a:t>
                </a:r>
                <a:r>
                  <a:rPr lang="en-US" i="0" dirty="0" smtClean="0">
                    <a:latin typeface="Cambria Math" panose="02040503050406030204" pitchFamily="18" charset="0"/>
                  </a:rPr>
                  <a:t>1</a:t>
                </a:r>
                <a:r>
                  <a:rPr lang="en-US" i="0" baseline="0" dirty="0" smtClean="0">
                    <a:latin typeface="Cambria Math" panose="02040503050406030204" pitchFamily="18" charset="0"/>
                  </a:rPr>
                  <a:t>−(</a:t>
                </a:r>
                <a:r>
                  <a:rPr lang="en-US" b="0" i="0" baseline="0" dirty="0" smtClean="0">
                    <a:latin typeface="Cambria Math" panose="02040503050406030204" pitchFamily="18" charset="0"/>
                  </a:rPr>
                  <a:t>3 </a:t>
                </a:r>
                <a:r>
                  <a:rPr lang="en-US" i="0" baseline="0" dirty="0" smtClean="0">
                    <a:latin typeface="Cambria Math" panose="02040503050406030204" pitchFamily="18" charset="0"/>
                  </a:rPr>
                  <a:t>𝑚/𝑠)</a:t>
                </a:r>
                <a:r>
                  <a:rPr lang="en-US" i="0" baseline="30000" dirty="0" smtClean="0">
                    <a:latin typeface="Cambria Math" panose="02040503050406030204" pitchFamily="18" charset="0"/>
                  </a:rPr>
                  <a:t>2</a:t>
                </a:r>
                <a:r>
                  <a:rPr lang="en-US" i="0" baseline="0" dirty="0" smtClean="0">
                    <a:latin typeface="Cambria Math" panose="02040503050406030204" pitchFamily="18" charset="0"/>
                  </a:rPr>
                  <a:t>/(</a:t>
                </a:r>
                <a:r>
                  <a:rPr lang="en-US" b="0" i="0" baseline="0" dirty="0" smtClean="0">
                    <a:latin typeface="Cambria Math" panose="02040503050406030204" pitchFamily="18" charset="0"/>
                  </a:rPr>
                  <a:t>4 </a:t>
                </a:r>
                <a:r>
                  <a:rPr lang="en-US" i="0" baseline="0" dirty="0" smtClean="0">
                    <a:latin typeface="Cambria Math" panose="02040503050406030204" pitchFamily="18" charset="0"/>
                  </a:rPr>
                  <a:t>𝑚/𝑠)</a:t>
                </a:r>
                <a:r>
                  <a:rPr lang="en-US" i="0" baseline="30000" dirty="0" smtClean="0">
                    <a:latin typeface="Cambria Math" panose="02040503050406030204" pitchFamily="18" charset="0"/>
                  </a:rPr>
                  <a:t>2)</a:t>
                </a:r>
                <a:r>
                  <a:rPr lang="en-US" i="0" baseline="0" dirty="0" smtClean="0">
                    <a:latin typeface="Cambria Math" panose="02040503050406030204" pitchFamily="18" charset="0"/>
                  </a:rPr>
                  <a:t>=2.27 𝑘𝑔 𝑚/𝑠</a:t>
                </a:r>
                <a:endParaRPr lang="en-US" baseline="0" dirty="0" smtClean="0"/>
              </a:p>
              <a:p>
                <a:endParaRPr lang="en-US" baseline="0" dirty="0" smtClean="0"/>
              </a:p>
              <a:p>
                <a:r>
                  <a:rPr lang="en-US" i="0" baseline="0" dirty="0" smtClean="0">
                    <a:latin typeface="Cambria Math" panose="02040503050406030204" pitchFamily="18" charset="0"/>
                  </a:rPr>
                  <a:t>𝑝=(</a:t>
                </a:r>
                <a:r>
                  <a:rPr lang="en-US" i="0" dirty="0" smtClean="0">
                    <a:latin typeface="Cambria Math" panose="02040503050406030204" pitchFamily="18" charset="0"/>
                  </a:rPr>
                  <a:t>0.5</a:t>
                </a:r>
                <a:r>
                  <a:rPr lang="en-US" b="0" i="0" dirty="0" smtClean="0">
                    <a:latin typeface="Cambria Math" panose="02040503050406030204" pitchFamily="18" charset="0"/>
                  </a:rPr>
                  <a:t> </a:t>
                </a:r>
                <a:r>
                  <a:rPr lang="en-US" i="0" dirty="0" smtClean="0">
                    <a:latin typeface="Cambria Math" panose="02040503050406030204" pitchFamily="18" charset="0"/>
                  </a:rPr>
                  <a:t>𝑘𝑔</a:t>
                </a:r>
                <a:r>
                  <a:rPr lang="en-US" b="0" i="0" dirty="0" smtClean="0">
                    <a:latin typeface="Cambria Math" panose="02040503050406030204" pitchFamily="18" charset="0"/>
                  </a:rPr>
                  <a:t>⋅3 </a:t>
                </a:r>
                <a:r>
                  <a:rPr lang="en-US" i="0" dirty="0" smtClean="0">
                    <a:latin typeface="Cambria Math" panose="02040503050406030204" pitchFamily="18" charset="0"/>
                  </a:rPr>
                  <a:t>𝑚/𝑠)=1.5 𝑘𝑔 𝑚/𝑠</a:t>
                </a:r>
                <a:endParaRPr lang="en-US" dirty="0" smtClean="0"/>
              </a:p>
              <a:p>
                <a:endParaRPr lang="en-US" dirty="0" smtClean="0"/>
              </a:p>
              <a:p>
                <a:r>
                  <a:rPr lang="en-US" dirty="0" err="1" smtClean="0"/>
                  <a:t>Dom’Jot</a:t>
                </a:r>
                <a:r>
                  <a:rPr lang="en-US" dirty="0" smtClean="0"/>
                  <a:t> is a game is Star</a:t>
                </a:r>
                <a:r>
                  <a:rPr lang="en-US" baseline="0" dirty="0" smtClean="0"/>
                  <a:t> Trek similar to pool or </a:t>
                </a:r>
                <a:r>
                  <a:rPr lang="en-US" baseline="0" dirty="0" err="1" smtClean="0"/>
                  <a:t>billards</a:t>
                </a:r>
                <a:r>
                  <a:rPr lang="en-US" baseline="0" dirty="0" smtClean="0"/>
                  <a:t>.</a:t>
                </a:r>
                <a:endParaRPr lang="en-US" dirty="0"/>
              </a:p>
            </p:txBody>
          </p:sp>
        </mc:Fallback>
      </mc:AlternateContent>
      <p:sp>
        <p:nvSpPr>
          <p:cNvPr id="4" name="Slide Number Placeholder 3"/>
          <p:cNvSpPr>
            <a:spLocks noGrp="1"/>
          </p:cNvSpPr>
          <p:nvPr>
            <p:ph type="sldNum" sz="quarter" idx="10"/>
          </p:nvPr>
        </p:nvSpPr>
        <p:spPr/>
        <p:txBody>
          <a:bodyPr/>
          <a:lstStyle/>
          <a:p>
            <a:fld id="{1DF96B2B-317E-42EA-9A5B-D4070C8B90FA}" type="slidenum">
              <a:rPr lang="en-US" smtClean="0"/>
              <a:pPr/>
              <a:t>38</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F96B2B-317E-42EA-9A5B-D4070C8B90FA}" type="slidenum">
              <a:rPr lang="en-US" smtClean="0"/>
              <a:pPr/>
              <a:t>39</a:t>
            </a:fld>
            <a:endParaRPr lang="en-US"/>
          </a:p>
        </p:txBody>
      </p:sp>
    </p:spTree>
    <p:extLst>
      <p:ext uri="{BB962C8B-B14F-4D97-AF65-F5344CB8AC3E}">
        <p14:creationId xmlns:p14="http://schemas.microsoft.com/office/powerpoint/2010/main" val="39744978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r>
                  <a:rPr lang="en-US" dirty="0"/>
                  <a:t>Objectives: Students will </a:t>
                </a:r>
                <a:r>
                  <a:rPr lang="en-US" baseline="0" dirty="0"/>
                  <a:t>correctly </a:t>
                </a:r>
                <a:r>
                  <a:rPr lang="en-US" dirty="0"/>
                  <a:t>solve problems involving</a:t>
                </a:r>
                <a:r>
                  <a:rPr lang="en-US" baseline="0" dirty="0"/>
                  <a:t> energy of objects.</a:t>
                </a:r>
              </a:p>
              <a:p>
                <a:r>
                  <a:rPr lang="en-US" baseline="0" dirty="0"/>
                  <a:t>	Students will correctly solve problems involving kinetic energy at relativistic speeds.</a:t>
                </a:r>
              </a:p>
              <a:p>
                <a:r>
                  <a:rPr lang="en-US" baseline="0" dirty="0"/>
                  <a:t>	Students will correctly answer conceptual problems about the mass-energy relationship.</a:t>
                </a:r>
              </a:p>
              <a:p>
                <a:r>
                  <a:rPr lang="en-US" baseline="0" dirty="0"/>
                  <a:t>Focus: Answer questions about previous assignment.  Everybody knows that Einstein discovered that </a:t>
                </a:r>
                <a14:m>
                  <m:oMath xmlns:m="http://schemas.openxmlformats.org/officeDocument/2006/math">
                    <m:r>
                      <a:rPr lang="en-US" i="1" baseline="0" dirty="0" smtClean="0">
                        <a:latin typeface="Cambria Math" panose="02040503050406030204" pitchFamily="18" charset="0"/>
                      </a:rPr>
                      <m:t>𝐸</m:t>
                    </m:r>
                    <m:r>
                      <a:rPr lang="en-US" i="1" baseline="0" dirty="0" smtClean="0">
                        <a:latin typeface="Cambria Math" panose="02040503050406030204" pitchFamily="18" charset="0"/>
                      </a:rPr>
                      <m:t>=</m:t>
                    </m:r>
                    <m:r>
                      <a:rPr lang="en-US" i="1" baseline="0" dirty="0" smtClean="0">
                        <a:latin typeface="Cambria Math" panose="02040503050406030204" pitchFamily="18" charset="0"/>
                      </a:rPr>
                      <m:t>𝑚</m:t>
                    </m:r>
                    <m:sSup>
                      <m:sSupPr>
                        <m:ctrlPr>
                          <a:rPr lang="en-US" i="1" baseline="0" dirty="0" smtClean="0">
                            <a:latin typeface="Cambria Math" panose="02040503050406030204" pitchFamily="18" charset="0"/>
                          </a:rPr>
                        </m:ctrlPr>
                      </m:sSupPr>
                      <m:e>
                        <m:r>
                          <a:rPr lang="en-US" i="1" baseline="0" dirty="0" smtClean="0">
                            <a:latin typeface="Cambria Math" panose="02040503050406030204" pitchFamily="18" charset="0"/>
                          </a:rPr>
                          <m:t>𝑐</m:t>
                        </m:r>
                      </m:e>
                      <m:sup>
                        <m:r>
                          <a:rPr lang="en-US" i="1" baseline="0" dirty="0" smtClean="0">
                            <a:latin typeface="Cambria Math" panose="02040503050406030204" pitchFamily="18" charset="0"/>
                          </a:rPr>
                          <m:t>2</m:t>
                        </m:r>
                      </m:sup>
                    </m:sSup>
                  </m:oMath>
                </a14:m>
                <a:r>
                  <a:rPr lang="en-US" baseline="0" dirty="0"/>
                  <a:t> but there is more to it.</a:t>
                </a:r>
                <a:endParaRPr lang="en-US" dirty="0"/>
              </a:p>
              <a:p>
                <a:endParaRPr lang="en-US" dirty="0"/>
              </a:p>
              <a:p>
                <a:r>
                  <a:rPr lang="en-US" dirty="0"/>
                  <a:t>Discovered</a:t>
                </a:r>
                <a:r>
                  <a:rPr lang="en-US" baseline="0" dirty="0"/>
                  <a:t> by Einstein</a:t>
                </a:r>
                <a:endParaRPr lang="en-US" dirty="0"/>
              </a:p>
            </p:txBody>
          </p:sp>
        </mc:Choice>
        <mc:Fallback xmlns="">
          <p:sp>
            <p:nvSpPr>
              <p:cNvPr id="3" name="Notes Placeholder 2"/>
              <p:cNvSpPr>
                <a:spLocks noGrp="1"/>
              </p:cNvSpPr>
              <p:nvPr>
                <p:ph type="body" idx="1"/>
              </p:nvPr>
            </p:nvSpPr>
            <p:spPr/>
            <p:txBody>
              <a:bodyPr>
                <a:normAutofit/>
              </a:bodyPr>
              <a:lstStyle/>
              <a:p>
                <a:r>
                  <a:rPr lang="en-US" dirty="0" smtClean="0"/>
                  <a:t>Objectives: Students will </a:t>
                </a:r>
                <a:r>
                  <a:rPr lang="en-US" baseline="0" dirty="0" smtClean="0"/>
                  <a:t>correctly </a:t>
                </a:r>
                <a:r>
                  <a:rPr lang="en-US" dirty="0" smtClean="0"/>
                  <a:t>solve problems involving</a:t>
                </a:r>
                <a:r>
                  <a:rPr lang="en-US" baseline="0" dirty="0" smtClean="0"/>
                  <a:t> energy of objects.</a:t>
                </a:r>
              </a:p>
              <a:p>
                <a:r>
                  <a:rPr lang="en-US" baseline="0" dirty="0" smtClean="0"/>
                  <a:t>	Students will correctly solve problems involving kinetic energy at relativistic speeds.</a:t>
                </a:r>
              </a:p>
              <a:p>
                <a:r>
                  <a:rPr lang="en-US" baseline="0" dirty="0" smtClean="0"/>
                  <a:t>	Students will correctly answer conceptual problems about the mass-energy relationship.</a:t>
                </a:r>
              </a:p>
              <a:p>
                <a:r>
                  <a:rPr lang="en-US" baseline="0" dirty="0" smtClean="0"/>
                  <a:t>Focus: Answer questions about previous assignment.  Everybody knows that Einstein discovered that </a:t>
                </a:r>
                <a:r>
                  <a:rPr lang="en-US" i="0" baseline="0" dirty="0" smtClean="0">
                    <a:latin typeface="Cambria Math" panose="02040503050406030204" pitchFamily="18" charset="0"/>
                  </a:rPr>
                  <a:t>𝐸=𝑚𝑐^2</a:t>
                </a:r>
                <a:r>
                  <a:rPr lang="en-US" baseline="0" dirty="0" smtClean="0"/>
                  <a:t> </a:t>
                </a:r>
                <a:r>
                  <a:rPr lang="en-US" baseline="0" dirty="0" smtClean="0"/>
                  <a:t>but there is more to it.</a:t>
                </a:r>
                <a:endParaRPr lang="en-US" dirty="0" smtClean="0"/>
              </a:p>
              <a:p>
                <a:endParaRPr lang="en-US" dirty="0" smtClean="0"/>
              </a:p>
              <a:p>
                <a:r>
                  <a:rPr lang="en-US" dirty="0" smtClean="0"/>
                  <a:t>Discovered</a:t>
                </a:r>
                <a:r>
                  <a:rPr lang="en-US" baseline="0" dirty="0" smtClean="0"/>
                  <a:t> by Einstein</a:t>
                </a:r>
                <a:endParaRPr lang="en-US" dirty="0"/>
              </a:p>
            </p:txBody>
          </p:sp>
        </mc:Fallback>
      </mc:AlternateContent>
      <p:sp>
        <p:nvSpPr>
          <p:cNvPr id="4" name="Slide Number Placeholder 3"/>
          <p:cNvSpPr>
            <a:spLocks noGrp="1"/>
          </p:cNvSpPr>
          <p:nvPr>
            <p:ph type="sldNum" sz="quarter" idx="10"/>
          </p:nvPr>
        </p:nvSpPr>
        <p:spPr/>
        <p:txBody>
          <a:bodyPr/>
          <a:lstStyle/>
          <a:p>
            <a:fld id="{1DF96B2B-317E-42EA-9A5B-D4070C8B90FA}" type="slidenum">
              <a:rPr lang="en-US" smtClean="0"/>
              <a:pPr/>
              <a:t>41</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pPr/>
                <a14:m>
                  <m:oMathPara xmlns:m="http://schemas.openxmlformats.org/officeDocument/2006/math">
                    <m:oMathParaPr>
                      <m:jc m:val="centerGroup"/>
                    </m:oMathParaPr>
                    <m:oMath xmlns:m="http://schemas.openxmlformats.org/officeDocument/2006/math">
                      <m:r>
                        <a:rPr lang="en-US" i="1" baseline="0" dirty="0" smtClean="0">
                          <a:latin typeface="Cambria Math" panose="02040503050406030204" pitchFamily="18" charset="0"/>
                        </a:rPr>
                        <m:t>𝐸</m:t>
                      </m:r>
                      <m:r>
                        <a:rPr lang="en-US" i="1" baseline="0" dirty="0" smtClean="0">
                          <a:latin typeface="Cambria Math" panose="02040503050406030204" pitchFamily="18" charset="0"/>
                        </a:rPr>
                        <m:t>=</m:t>
                      </m:r>
                      <m:d>
                        <m:dPr>
                          <m:ctrlPr>
                            <a:rPr lang="en-US" i="1" baseline="0" dirty="0" smtClean="0">
                              <a:latin typeface="Cambria Math" panose="02040503050406030204" pitchFamily="18" charset="0"/>
                            </a:rPr>
                          </m:ctrlPr>
                        </m:dPr>
                        <m:e>
                          <m:r>
                            <a:rPr lang="en-US" i="1" baseline="0" dirty="0" smtClean="0">
                              <a:latin typeface="Cambria Math" panose="02040503050406030204" pitchFamily="18" charset="0"/>
                            </a:rPr>
                            <m:t>0.005</m:t>
                          </m:r>
                          <m:r>
                            <a:rPr lang="en-US" b="0" i="1" baseline="0" dirty="0" smtClean="0">
                              <a:latin typeface="Cambria Math" panose="02040503050406030204" pitchFamily="18" charset="0"/>
                            </a:rPr>
                            <m:t> </m:t>
                          </m:r>
                          <m:r>
                            <a:rPr lang="en-US" i="1" baseline="0" dirty="0" smtClean="0">
                              <a:latin typeface="Cambria Math" panose="02040503050406030204" pitchFamily="18" charset="0"/>
                            </a:rPr>
                            <m:t>𝑘𝑔</m:t>
                          </m:r>
                        </m:e>
                      </m:d>
                      <m:sSup>
                        <m:sSupPr>
                          <m:ctrlPr>
                            <a:rPr lang="en-US" b="0" i="1" baseline="0" dirty="0" smtClean="0">
                              <a:latin typeface="Cambria Math" panose="02040503050406030204" pitchFamily="18" charset="0"/>
                            </a:rPr>
                          </m:ctrlPr>
                        </m:sSupPr>
                        <m:e>
                          <m:d>
                            <m:dPr>
                              <m:ctrlPr>
                                <a:rPr lang="en-US" i="1" baseline="0" dirty="0" smtClean="0">
                                  <a:latin typeface="Cambria Math" panose="02040503050406030204" pitchFamily="18" charset="0"/>
                                </a:rPr>
                              </m:ctrlPr>
                            </m:dPr>
                            <m:e>
                              <m:r>
                                <a:rPr lang="en-US" b="0" i="1" baseline="0" dirty="0" smtClean="0">
                                  <a:latin typeface="Cambria Math" panose="02040503050406030204" pitchFamily="18" charset="0"/>
                                </a:rPr>
                                <m:t>3.00×</m:t>
                              </m:r>
                              <m:sSup>
                                <m:sSupPr>
                                  <m:ctrlPr>
                                    <a:rPr lang="en-US" b="0" i="1" baseline="0" dirty="0" smtClean="0">
                                      <a:latin typeface="Cambria Math" panose="02040503050406030204" pitchFamily="18" charset="0"/>
                                    </a:rPr>
                                  </m:ctrlPr>
                                </m:sSupPr>
                                <m:e>
                                  <m:r>
                                    <a:rPr lang="en-US" b="0" i="1" baseline="0" dirty="0" smtClean="0">
                                      <a:latin typeface="Cambria Math" panose="02040503050406030204" pitchFamily="18" charset="0"/>
                                    </a:rPr>
                                    <m:t>10</m:t>
                                  </m:r>
                                </m:e>
                                <m:sup>
                                  <m:r>
                                    <a:rPr lang="en-US" b="0" i="1" baseline="0" dirty="0" smtClean="0">
                                      <a:latin typeface="Cambria Math" panose="02040503050406030204" pitchFamily="18" charset="0"/>
                                    </a:rPr>
                                    <m:t>8</m:t>
                                  </m:r>
                                </m:sup>
                              </m:sSup>
                              <m:f>
                                <m:fPr>
                                  <m:ctrlPr>
                                    <a:rPr lang="en-US" b="0" i="1" baseline="0" dirty="0" smtClean="0">
                                      <a:latin typeface="Cambria Math" panose="02040503050406030204" pitchFamily="18" charset="0"/>
                                    </a:rPr>
                                  </m:ctrlPr>
                                </m:fPr>
                                <m:num>
                                  <m:r>
                                    <a:rPr lang="en-US" b="0" i="1" baseline="0" dirty="0" smtClean="0">
                                      <a:latin typeface="Cambria Math" panose="02040503050406030204" pitchFamily="18" charset="0"/>
                                    </a:rPr>
                                    <m:t>𝑚</m:t>
                                  </m:r>
                                </m:num>
                                <m:den>
                                  <m:r>
                                    <a:rPr lang="en-US" b="0" i="1" baseline="0" dirty="0" smtClean="0">
                                      <a:latin typeface="Cambria Math" panose="02040503050406030204" pitchFamily="18" charset="0"/>
                                    </a:rPr>
                                    <m:t>𝑠</m:t>
                                  </m:r>
                                </m:den>
                              </m:f>
                            </m:e>
                          </m:d>
                        </m:e>
                        <m:sup>
                          <m:r>
                            <a:rPr lang="en-US" b="0" i="1" baseline="0" dirty="0" smtClean="0">
                              <a:latin typeface="Cambria Math" panose="02040503050406030204" pitchFamily="18" charset="0"/>
                            </a:rPr>
                            <m:t>2</m:t>
                          </m:r>
                        </m:sup>
                      </m:sSup>
                      <m:r>
                        <a:rPr lang="en-US" i="1" baseline="0" dirty="0" smtClean="0">
                          <a:latin typeface="Cambria Math" panose="02040503050406030204" pitchFamily="18" charset="0"/>
                        </a:rPr>
                        <m:t>=4.5×</m:t>
                      </m:r>
                      <m:sSup>
                        <m:sSupPr>
                          <m:ctrlPr>
                            <a:rPr lang="en-US" i="1" baseline="0" dirty="0" smtClean="0">
                              <a:latin typeface="Cambria Math" panose="02040503050406030204" pitchFamily="18" charset="0"/>
                            </a:rPr>
                          </m:ctrlPr>
                        </m:sSupPr>
                        <m:e>
                          <m:r>
                            <a:rPr lang="en-US" i="1" baseline="0" dirty="0" smtClean="0">
                              <a:latin typeface="Cambria Math" panose="02040503050406030204" pitchFamily="18" charset="0"/>
                            </a:rPr>
                            <m:t>10</m:t>
                          </m:r>
                        </m:e>
                        <m:sup>
                          <m:r>
                            <a:rPr lang="en-US" i="1" baseline="0" dirty="0" smtClean="0">
                              <a:latin typeface="Cambria Math" panose="02040503050406030204" pitchFamily="18" charset="0"/>
                            </a:rPr>
                            <m:t>14</m:t>
                          </m:r>
                        </m:sup>
                      </m:sSup>
                      <m:r>
                        <a:rPr lang="en-US" b="0" i="1" baseline="0" dirty="0" smtClean="0">
                          <a:latin typeface="Cambria Math" panose="02040503050406030204" pitchFamily="18" charset="0"/>
                        </a:rPr>
                        <m:t> </m:t>
                      </m:r>
                      <m:r>
                        <a:rPr lang="en-US" i="1" baseline="0" dirty="0" smtClean="0">
                          <a:latin typeface="Cambria Math" panose="02040503050406030204" pitchFamily="18" charset="0"/>
                        </a:rPr>
                        <m:t>𝐽</m:t>
                      </m:r>
                    </m:oMath>
                  </m:oMathPara>
                </a14:m>
                <a:endParaRPr lang="en-US" baseline="0" dirty="0"/>
              </a:p>
              <a:p>
                <a:endParaRPr lang="en-US" baseline="0" dirty="0"/>
              </a:p>
              <a:p>
                <a:pPr defTabSz="931134">
                  <a:defRPr/>
                </a:pPr>
                <a14:m>
                  <m:oMathPara xmlns:m="http://schemas.openxmlformats.org/officeDocument/2006/math">
                    <m:oMathParaPr>
                      <m:jc m:val="centerGroup"/>
                    </m:oMathParaPr>
                    <m:oMath xmlns:m="http://schemas.openxmlformats.org/officeDocument/2006/math">
                      <m:r>
                        <a:rPr lang="en-US" i="1" baseline="0" dirty="0" smtClean="0">
                          <a:latin typeface="Cambria Math" panose="02040503050406030204" pitchFamily="18" charset="0"/>
                        </a:rPr>
                        <m:t>𝑃</m:t>
                      </m:r>
                      <m:r>
                        <a:rPr lang="en-US" i="1" baseline="0" dirty="0" smtClean="0">
                          <a:latin typeface="Cambria Math" panose="02040503050406030204" pitchFamily="18" charset="0"/>
                        </a:rPr>
                        <m:t>=</m:t>
                      </m:r>
                      <m:f>
                        <m:fPr>
                          <m:ctrlPr>
                            <a:rPr lang="en-US" i="1" baseline="0" dirty="0" smtClean="0">
                              <a:latin typeface="Cambria Math" panose="02040503050406030204" pitchFamily="18" charset="0"/>
                            </a:rPr>
                          </m:ctrlPr>
                        </m:fPr>
                        <m:num>
                          <m:r>
                            <a:rPr lang="en-US" i="1" baseline="0" dirty="0" smtClean="0">
                              <a:latin typeface="Cambria Math" panose="02040503050406030204" pitchFamily="18" charset="0"/>
                            </a:rPr>
                            <m:t>𝑊</m:t>
                          </m:r>
                        </m:num>
                        <m:den>
                          <m:r>
                            <a:rPr lang="en-US" i="1" baseline="0" dirty="0" smtClean="0">
                              <a:latin typeface="Cambria Math" panose="02040503050406030204" pitchFamily="18" charset="0"/>
                            </a:rPr>
                            <m:t>𝑡</m:t>
                          </m:r>
                        </m:den>
                      </m:f>
                      <m:r>
                        <a:rPr lang="en-US" i="1" baseline="0" dirty="0" smtClean="0">
                          <a:latin typeface="Cambria Math" panose="02040503050406030204" pitchFamily="18" charset="0"/>
                        </a:rPr>
                        <m:t>→</m:t>
                      </m:r>
                      <m:r>
                        <a:rPr lang="en-US" i="1" baseline="0" dirty="0" smtClean="0">
                          <a:latin typeface="Cambria Math" panose="02040503050406030204" pitchFamily="18" charset="0"/>
                          <a:sym typeface="Wingdings" pitchFamily="2" charset="2"/>
                        </a:rPr>
                        <m:t>60 </m:t>
                      </m:r>
                      <m:r>
                        <a:rPr lang="en-US" i="1" baseline="0" dirty="0" smtClean="0">
                          <a:latin typeface="Cambria Math" panose="02040503050406030204" pitchFamily="18" charset="0"/>
                          <a:sym typeface="Wingdings" pitchFamily="2" charset="2"/>
                        </a:rPr>
                        <m:t>𝑊</m:t>
                      </m:r>
                      <m:r>
                        <a:rPr lang="en-US" i="1" baseline="0" dirty="0" smtClean="0">
                          <a:latin typeface="Cambria Math" panose="02040503050406030204" pitchFamily="18" charset="0"/>
                          <a:sym typeface="Wingdings" pitchFamily="2" charset="2"/>
                        </a:rPr>
                        <m:t>=4.5×</m:t>
                      </m:r>
                      <m:sSup>
                        <m:sSupPr>
                          <m:ctrlPr>
                            <a:rPr lang="en-US" b="0" i="1" baseline="0" dirty="0" smtClean="0">
                              <a:latin typeface="Cambria Math" panose="02040503050406030204" pitchFamily="18" charset="0"/>
                              <a:sym typeface="Wingdings" pitchFamily="2" charset="2"/>
                            </a:rPr>
                          </m:ctrlPr>
                        </m:sSupPr>
                        <m:e>
                          <m:r>
                            <a:rPr lang="en-US" b="0" i="1" baseline="0" dirty="0" smtClean="0">
                              <a:latin typeface="Cambria Math" panose="02040503050406030204" pitchFamily="18" charset="0"/>
                            </a:rPr>
                            <m:t>10</m:t>
                          </m:r>
                        </m:e>
                        <m:sup>
                          <m:r>
                            <a:rPr lang="en-US" b="0" i="1" baseline="0" dirty="0" smtClean="0">
                              <a:latin typeface="Cambria Math" panose="02040503050406030204" pitchFamily="18" charset="0"/>
                            </a:rPr>
                            <m:t>14</m:t>
                          </m:r>
                        </m:sup>
                      </m:sSup>
                      <m:r>
                        <a:rPr lang="en-US" b="0" i="1" baseline="0" dirty="0" smtClean="0">
                          <a:latin typeface="Cambria Math" panose="02040503050406030204" pitchFamily="18" charset="0"/>
                        </a:rPr>
                        <m:t> </m:t>
                      </m:r>
                      <m:f>
                        <m:fPr>
                          <m:ctrlPr>
                            <a:rPr lang="en-US" b="0" i="1" baseline="0" dirty="0" smtClean="0">
                              <a:latin typeface="Cambria Math" panose="02040503050406030204" pitchFamily="18" charset="0"/>
                            </a:rPr>
                          </m:ctrlPr>
                        </m:fPr>
                        <m:num>
                          <m:r>
                            <a:rPr lang="en-US" b="0" i="1" baseline="0" dirty="0" smtClean="0">
                              <a:latin typeface="Cambria Math" panose="02040503050406030204" pitchFamily="18" charset="0"/>
                            </a:rPr>
                            <m:t>𝐽</m:t>
                          </m:r>
                        </m:num>
                        <m:den>
                          <m:r>
                            <a:rPr lang="en-US" i="1" baseline="0" dirty="0" smtClean="0">
                              <a:latin typeface="Cambria Math" panose="02040503050406030204" pitchFamily="18" charset="0"/>
                            </a:rPr>
                            <m:t>𝑡</m:t>
                          </m:r>
                        </m:den>
                      </m:f>
                      <m:r>
                        <a:rPr lang="en-US" i="1" baseline="0" dirty="0" smtClean="0">
                          <a:latin typeface="Cambria Math" panose="02040503050406030204" pitchFamily="18" charset="0"/>
                        </a:rPr>
                        <m:t>→</m:t>
                      </m:r>
                      <m:r>
                        <a:rPr lang="en-US" i="1" baseline="0" dirty="0" smtClean="0">
                          <a:latin typeface="Cambria Math" panose="02040503050406030204" pitchFamily="18" charset="0"/>
                          <a:sym typeface="Wingdings" pitchFamily="2" charset="2"/>
                        </a:rPr>
                        <m:t>𝑡</m:t>
                      </m:r>
                      <m:r>
                        <a:rPr lang="en-US" i="1" baseline="0" dirty="0" smtClean="0">
                          <a:latin typeface="Cambria Math" panose="02040503050406030204" pitchFamily="18" charset="0"/>
                          <a:sym typeface="Wingdings" pitchFamily="2" charset="2"/>
                        </a:rPr>
                        <m:t>=7.5×</m:t>
                      </m:r>
                      <m:sSup>
                        <m:sSupPr>
                          <m:ctrlPr>
                            <a:rPr lang="en-US" i="1" baseline="0" dirty="0" smtClean="0">
                              <a:latin typeface="Cambria Math" panose="02040503050406030204" pitchFamily="18" charset="0"/>
                              <a:sym typeface="Wingdings" pitchFamily="2" charset="2"/>
                            </a:rPr>
                          </m:ctrlPr>
                        </m:sSupPr>
                        <m:e>
                          <m:r>
                            <a:rPr lang="en-US" i="1" baseline="0" dirty="0" smtClean="0">
                              <a:latin typeface="Cambria Math" panose="02040503050406030204" pitchFamily="18" charset="0"/>
                              <a:sym typeface="Wingdings" pitchFamily="2" charset="2"/>
                            </a:rPr>
                            <m:t>10</m:t>
                          </m:r>
                        </m:e>
                        <m:sup>
                          <m:r>
                            <a:rPr lang="en-US" i="1" baseline="0" dirty="0" smtClean="0">
                              <a:latin typeface="Cambria Math" panose="02040503050406030204" pitchFamily="18" charset="0"/>
                              <a:sym typeface="Wingdings" pitchFamily="2" charset="2"/>
                            </a:rPr>
                            <m:t>12</m:t>
                          </m:r>
                        </m:sup>
                      </m:sSup>
                      <m:r>
                        <a:rPr lang="en-US" b="0" i="1" baseline="0" dirty="0" smtClean="0">
                          <a:latin typeface="Cambria Math" panose="02040503050406030204" pitchFamily="18" charset="0"/>
                          <a:sym typeface="Wingdings" pitchFamily="2" charset="2"/>
                        </a:rPr>
                        <m:t> </m:t>
                      </m:r>
                      <m:r>
                        <a:rPr lang="en-US" i="1" baseline="0" dirty="0" smtClean="0">
                          <a:latin typeface="Cambria Math" panose="02040503050406030204" pitchFamily="18" charset="0"/>
                          <a:sym typeface="Wingdings" pitchFamily="2" charset="2"/>
                        </a:rPr>
                        <m:t>𝑠</m:t>
                      </m:r>
                      <m:r>
                        <a:rPr lang="en-US" i="1" baseline="0" dirty="0" smtClean="0">
                          <a:latin typeface="Cambria Math" panose="02040503050406030204" pitchFamily="18" charset="0"/>
                          <a:sym typeface="Wingdings" pitchFamily="2" charset="2"/>
                        </a:rPr>
                        <m:t>=237665 </m:t>
                      </m:r>
                      <m:r>
                        <a:rPr lang="en-US" i="1" baseline="0" dirty="0" smtClean="0">
                          <a:latin typeface="Cambria Math" panose="02040503050406030204" pitchFamily="18" charset="0"/>
                          <a:sym typeface="Wingdings" pitchFamily="2" charset="2"/>
                        </a:rPr>
                        <m:t>𝑦𝑟</m:t>
                      </m:r>
                      <m:r>
                        <a:rPr lang="en-US" i="1" baseline="0" dirty="0" smtClean="0">
                          <a:latin typeface="Cambria Math" panose="02040503050406030204" pitchFamily="18" charset="0"/>
                          <a:sym typeface="Wingdings" pitchFamily="2" charset="2"/>
                        </a:rPr>
                        <m:t> 9 </m:t>
                      </m:r>
                      <m:r>
                        <a:rPr lang="en-US" i="1" baseline="0" dirty="0" smtClean="0">
                          <a:latin typeface="Cambria Math" panose="02040503050406030204" pitchFamily="18" charset="0"/>
                          <a:sym typeface="Wingdings" pitchFamily="2" charset="2"/>
                        </a:rPr>
                        <m:t>𝑚𝑜𝑛𝑡h𝑠</m:t>
                      </m:r>
                    </m:oMath>
                  </m:oMathPara>
                </a14:m>
                <a:endParaRPr lang="en-US" baseline="0" dirty="0"/>
              </a:p>
            </p:txBody>
          </p:sp>
        </mc:Choice>
        <mc:Fallback xmlns="">
          <p:sp>
            <p:nvSpPr>
              <p:cNvPr id="3" name="Notes Placeholder 2"/>
              <p:cNvSpPr>
                <a:spLocks noGrp="1"/>
              </p:cNvSpPr>
              <p:nvPr>
                <p:ph type="body" idx="1"/>
              </p:nvPr>
            </p:nvSpPr>
            <p:spPr/>
            <p:txBody>
              <a:bodyPr>
                <a:normAutofit/>
              </a:bodyPr>
              <a:lstStyle/>
              <a:p>
                <a:r>
                  <a:rPr lang="en-US" i="0" dirty="0" smtClean="0">
                    <a:latin typeface="Cambria Math" panose="02040503050406030204" pitchFamily="18" charset="0"/>
                  </a:rPr>
                  <a:t>𝐸=(</a:t>
                </a:r>
                <a:r>
                  <a:rPr lang="en-US" i="0" dirty="0" smtClean="0">
                    <a:latin typeface="Cambria Math" panose="02040503050406030204" pitchFamily="18" charset="0"/>
                  </a:rPr>
                  <a:t>0.005𝑘𝑔)</a:t>
                </a:r>
                <a:r>
                  <a:rPr lang="en-US" i="0" baseline="0" dirty="0" smtClean="0">
                    <a:latin typeface="Cambria Math" panose="02040503050406030204" pitchFamily="18" charset="0"/>
                  </a:rPr>
                  <a:t> </a:t>
                </a:r>
                <a:r>
                  <a:rPr lang="en-US" i="0" dirty="0" smtClean="0">
                    <a:latin typeface="Cambria Math" panose="02040503050406030204" pitchFamily="18" charset="0"/>
                  </a:rPr>
                  <a:t>(</a:t>
                </a:r>
                <a:r>
                  <a:rPr lang="en-US" i="0" dirty="0" smtClean="0">
                    <a:latin typeface="Cambria Math" panose="02040503050406030204" pitchFamily="18" charset="0"/>
                  </a:rPr>
                  <a:t>3.00×</a:t>
                </a:r>
                <a:r>
                  <a:rPr lang="en-US" i="0" baseline="0" dirty="0" smtClean="0">
                    <a:latin typeface="Cambria Math" panose="02040503050406030204" pitchFamily="18" charset="0"/>
                  </a:rPr>
                  <a:t>(〖</a:t>
                </a:r>
                <a:r>
                  <a:rPr lang="en-US" i="0" dirty="0" smtClean="0">
                    <a:latin typeface="Cambria Math" panose="02040503050406030204" pitchFamily="18" charset="0"/>
                  </a:rPr>
                  <a:t>10</a:t>
                </a:r>
                <a:r>
                  <a:rPr lang="en-US" i="0" baseline="0" dirty="0" smtClean="0">
                    <a:latin typeface="Cambria Math" panose="02040503050406030204" pitchFamily="18" charset="0"/>
                  </a:rPr>
                  <a:t>〗^8 </a:t>
                </a:r>
                <a:r>
                  <a:rPr lang="en-US" i="0" baseline="0" dirty="0" smtClean="0">
                    <a:latin typeface="Cambria Math" panose="02040503050406030204" pitchFamily="18" charset="0"/>
                  </a:rPr>
                  <a:t>𝑚</a:t>
                </a:r>
                <a:r>
                  <a:rPr lang="en-US" i="0" baseline="0" dirty="0" smtClean="0">
                    <a:latin typeface="Cambria Math" panose="02040503050406030204" pitchFamily="18" charset="0"/>
                  </a:rPr>
                  <a:t>)/</a:t>
                </a:r>
                <a:r>
                  <a:rPr lang="en-US" i="0" baseline="0" dirty="0" smtClean="0">
                    <a:latin typeface="Cambria Math" panose="02040503050406030204" pitchFamily="18" charset="0"/>
                  </a:rPr>
                  <a:t>𝑠</a:t>
                </a:r>
                <a:r>
                  <a:rPr lang="en-US" i="0" baseline="0" dirty="0" smtClean="0">
                    <a:latin typeface="Cambria Math" panose="02040503050406030204" pitchFamily="18" charset="0"/>
                  </a:rPr>
                  <a:t>)^2=4.5×〖10〗^14 </a:t>
                </a:r>
                <a:r>
                  <a:rPr lang="en-US" i="0" baseline="0" dirty="0" smtClean="0">
                    <a:latin typeface="Cambria Math" panose="02040503050406030204" pitchFamily="18" charset="0"/>
                  </a:rPr>
                  <a:t>𝐽</a:t>
                </a:r>
                <a:endParaRPr lang="en-US" baseline="0" dirty="0" smtClean="0"/>
              </a:p>
              <a:p>
                <a:endParaRPr lang="en-US" baseline="0" dirty="0" smtClean="0"/>
              </a:p>
              <a:p>
                <a:pPr defTabSz="931134">
                  <a:defRPr/>
                </a:pPr>
                <a:r>
                  <a:rPr lang="en-US" i="0" baseline="0" dirty="0" smtClean="0">
                    <a:latin typeface="Cambria Math" panose="02040503050406030204" pitchFamily="18" charset="0"/>
                  </a:rPr>
                  <a:t>𝑃=𝑊/𝑡→</a:t>
                </a:r>
                <a:r>
                  <a:rPr lang="en-US" i="0" baseline="0" dirty="0" smtClean="0">
                    <a:latin typeface="Cambria Math" panose="02040503050406030204" pitchFamily="18" charset="0"/>
                    <a:sym typeface="Wingdings" pitchFamily="2" charset="2"/>
                  </a:rPr>
                  <a:t>60 𝑊=</a:t>
                </a:r>
                <a:r>
                  <a:rPr lang="en-US" i="0" baseline="0" dirty="0" smtClean="0">
                    <a:latin typeface="Cambria Math" panose="02040503050406030204" pitchFamily="18" charset="0"/>
                  </a:rPr>
                  <a:t>4.5×</a:t>
                </a:r>
                <a:r>
                  <a:rPr lang="en-US" b="0" i="0" baseline="0" dirty="0" smtClean="0">
                    <a:latin typeface="Cambria Math" panose="02040503050406030204" pitchFamily="18" charset="0"/>
                  </a:rPr>
                  <a:t>〖10〗^14   𝐽/</a:t>
                </a:r>
                <a:r>
                  <a:rPr lang="en-US" i="0" baseline="0" dirty="0" smtClean="0">
                    <a:latin typeface="Cambria Math" panose="02040503050406030204" pitchFamily="18" charset="0"/>
                  </a:rPr>
                  <a:t>𝑡→</a:t>
                </a:r>
                <a:r>
                  <a:rPr lang="en-US" i="0" baseline="0" dirty="0" smtClean="0">
                    <a:latin typeface="Cambria Math" panose="02040503050406030204" pitchFamily="18" charset="0"/>
                    <a:sym typeface="Wingdings" pitchFamily="2" charset="2"/>
                  </a:rPr>
                  <a:t>𝑡=7.5×〖10〗^12 𝑠=237665 </a:t>
                </a:r>
                <a:r>
                  <a:rPr lang="en-US" i="0" baseline="0" dirty="0" smtClean="0">
                    <a:latin typeface="Cambria Math" panose="02040503050406030204" pitchFamily="18" charset="0"/>
                    <a:sym typeface="Wingdings" pitchFamily="2" charset="2"/>
                  </a:rPr>
                  <a:t>𝑦𝑟 9 𝑚𝑜𝑛𝑡ℎ𝑠</a:t>
                </a:r>
                <a:endParaRPr lang="en-US" dirty="0" smtClean="0"/>
              </a:p>
            </p:txBody>
          </p:sp>
        </mc:Fallback>
      </mc:AlternateContent>
      <p:sp>
        <p:nvSpPr>
          <p:cNvPr id="4" name="Slide Number Placeholder 3"/>
          <p:cNvSpPr>
            <a:spLocks noGrp="1"/>
          </p:cNvSpPr>
          <p:nvPr>
            <p:ph type="sldNum" sz="quarter" idx="10"/>
          </p:nvPr>
        </p:nvSpPr>
        <p:spPr/>
        <p:txBody>
          <a:bodyPr/>
          <a:lstStyle/>
          <a:p>
            <a:fld id="{1DF96B2B-317E-42EA-9A5B-D4070C8B90FA}" type="slidenum">
              <a:rPr lang="en-US" smtClean="0"/>
              <a:pPr/>
              <a:t>42</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r>
                  <a:rPr lang="en-US" dirty="0"/>
                  <a:t>KE = kinetic energy</a:t>
                </a:r>
              </a:p>
              <a:p>
                <a:endParaRPr lang="en-US" dirty="0"/>
              </a:p>
              <a:p>
                <a:r>
                  <a:rPr lang="en-US" dirty="0"/>
                  <a:t>At speeds</a:t>
                </a:r>
                <a:r>
                  <a:rPr lang="en-US" baseline="0" dirty="0"/>
                  <a:t> far less than c, this becomes about </a:t>
                </a:r>
                <a14:m>
                  <m:oMath xmlns:m="http://schemas.openxmlformats.org/officeDocument/2006/math">
                    <m:f>
                      <m:fPr>
                        <m:ctrlPr>
                          <a:rPr lang="en-US" i="1" baseline="0" dirty="0" smtClean="0">
                            <a:latin typeface="Cambria Math" panose="02040503050406030204" pitchFamily="18" charset="0"/>
                          </a:rPr>
                        </m:ctrlPr>
                      </m:fPr>
                      <m:num>
                        <m:r>
                          <a:rPr lang="en-US" i="1" baseline="0" dirty="0" smtClean="0">
                            <a:latin typeface="Cambria Math" panose="02040503050406030204" pitchFamily="18" charset="0"/>
                          </a:rPr>
                          <m:t>1</m:t>
                        </m:r>
                      </m:num>
                      <m:den>
                        <m:r>
                          <a:rPr lang="en-US" i="1" baseline="0" dirty="0" smtClean="0">
                            <a:latin typeface="Cambria Math" panose="02040503050406030204" pitchFamily="18" charset="0"/>
                          </a:rPr>
                          <m:t>2</m:t>
                        </m:r>
                      </m:den>
                    </m:f>
                    <m:r>
                      <a:rPr lang="en-US" i="1" baseline="0" dirty="0" smtClean="0">
                        <a:latin typeface="Cambria Math" panose="02040503050406030204" pitchFamily="18" charset="0"/>
                      </a:rPr>
                      <m:t>𝑚</m:t>
                    </m:r>
                    <m:sSup>
                      <m:sSupPr>
                        <m:ctrlPr>
                          <a:rPr lang="en-US" i="1" baseline="0" dirty="0" smtClean="0">
                            <a:latin typeface="Cambria Math" panose="02040503050406030204" pitchFamily="18" charset="0"/>
                          </a:rPr>
                        </m:ctrlPr>
                      </m:sSupPr>
                      <m:e>
                        <m:r>
                          <a:rPr lang="en-US" i="1" baseline="0" dirty="0" smtClean="0">
                            <a:latin typeface="Cambria Math" panose="02040503050406030204" pitchFamily="18" charset="0"/>
                          </a:rPr>
                          <m:t>𝑣</m:t>
                        </m:r>
                      </m:e>
                      <m:sup>
                        <m:r>
                          <a:rPr lang="en-US" i="1" baseline="0" dirty="0" smtClean="0">
                            <a:latin typeface="Cambria Math" panose="02040503050406030204" pitchFamily="18" charset="0"/>
                          </a:rPr>
                          <m:t>2</m:t>
                        </m:r>
                      </m:sup>
                    </m:sSup>
                  </m:oMath>
                </a14:m>
                <a:endParaRPr lang="en-US" baseline="0" dirty="0"/>
              </a:p>
            </p:txBody>
          </p:sp>
        </mc:Choice>
        <mc:Fallback xmlns="">
          <p:sp>
            <p:nvSpPr>
              <p:cNvPr id="3" name="Notes Placeholder 2"/>
              <p:cNvSpPr>
                <a:spLocks noGrp="1"/>
              </p:cNvSpPr>
              <p:nvPr>
                <p:ph type="body" idx="1"/>
              </p:nvPr>
            </p:nvSpPr>
            <p:spPr/>
            <p:txBody>
              <a:bodyPr>
                <a:normAutofit/>
              </a:bodyPr>
              <a:lstStyle/>
              <a:p>
                <a:r>
                  <a:rPr lang="en-US" dirty="0" smtClean="0"/>
                  <a:t>KE = kinetic energy</a:t>
                </a:r>
              </a:p>
              <a:p>
                <a:endParaRPr lang="en-US" dirty="0" smtClean="0"/>
              </a:p>
              <a:p>
                <a:r>
                  <a:rPr lang="en-US" dirty="0" smtClean="0"/>
                  <a:t>At speeds</a:t>
                </a:r>
                <a:r>
                  <a:rPr lang="en-US" baseline="0" dirty="0" smtClean="0"/>
                  <a:t> far less than c, this becomes about </a:t>
                </a:r>
                <a:r>
                  <a:rPr lang="en-US" i="0" baseline="0" dirty="0" smtClean="0">
                    <a:latin typeface="Cambria Math" panose="02040503050406030204" pitchFamily="18" charset="0"/>
                  </a:rPr>
                  <a:t>1/2 𝑚𝑣^2</a:t>
                </a:r>
                <a:endParaRPr lang="en-US" baseline="0" dirty="0"/>
              </a:p>
            </p:txBody>
          </p:sp>
        </mc:Fallback>
      </mc:AlternateContent>
      <p:sp>
        <p:nvSpPr>
          <p:cNvPr id="4" name="Slide Number Placeholder 3"/>
          <p:cNvSpPr>
            <a:spLocks noGrp="1"/>
          </p:cNvSpPr>
          <p:nvPr>
            <p:ph type="sldNum" sz="quarter" idx="10"/>
          </p:nvPr>
        </p:nvSpPr>
        <p:spPr/>
        <p:txBody>
          <a:bodyPr/>
          <a:lstStyle/>
          <a:p>
            <a:fld id="{1DF96B2B-317E-42EA-9A5B-D4070C8B90FA}" type="slidenum">
              <a:rPr lang="en-US" smtClean="0"/>
              <a:pPr/>
              <a:t>43</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r>
              <a:rPr lang="en-US" dirty="0"/>
              <a:t>Yes, the change in</a:t>
            </a:r>
            <a:r>
              <a:rPr lang="en-US" baseline="0" dirty="0"/>
              <a:t> mass is incredibly small.</a:t>
            </a:r>
            <a:endParaRPr lang="en-US" dirty="0"/>
          </a:p>
        </p:txBody>
      </p:sp>
      <p:sp>
        <p:nvSpPr>
          <p:cNvPr id="4" name="Slide Number Placeholder 3"/>
          <p:cNvSpPr>
            <a:spLocks noGrp="1"/>
          </p:cNvSpPr>
          <p:nvPr>
            <p:ph type="sldNum" sz="quarter" idx="10"/>
          </p:nvPr>
        </p:nvSpPr>
        <p:spPr/>
        <p:txBody>
          <a:bodyPr/>
          <a:lstStyle/>
          <a:p>
            <a:fld id="{1DF96B2B-317E-42EA-9A5B-D4070C8B90FA}" type="slidenum">
              <a:rPr lang="en-US" smtClean="0"/>
              <a:pPr/>
              <a:t>44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r>
              <a:rPr lang="en-US" dirty="0"/>
              <a:t>Newton’s Law of Inertia is Newton’s First Law of Motion - Objects at rest stay at rest and objects in motion</a:t>
            </a:r>
            <a:r>
              <a:rPr lang="en-US" baseline="0" dirty="0"/>
              <a:t> stay in motion on a straight line unless acted on by a force.</a:t>
            </a:r>
            <a:endParaRPr lang="en-US" dirty="0"/>
          </a:p>
        </p:txBody>
      </p:sp>
      <p:sp>
        <p:nvSpPr>
          <p:cNvPr id="4" name="Slide Number Placeholder 3"/>
          <p:cNvSpPr>
            <a:spLocks noGrp="1"/>
          </p:cNvSpPr>
          <p:nvPr>
            <p:ph type="sldNum" sz="quarter" idx="10"/>
          </p:nvPr>
        </p:nvSpPr>
        <p:spPr/>
        <p:txBody>
          <a:bodyPr/>
          <a:lstStyle/>
          <a:p>
            <a:fld id="{1DF96B2B-317E-42EA-9A5B-D4070C8B90FA}" type="slidenum">
              <a:rPr lang="en-US" smtClean="0"/>
              <a:pPr/>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pPr/>
                <a14:m>
                  <m:oMathPara xmlns:m="http://schemas.openxmlformats.org/officeDocument/2006/math">
                    <m:oMathParaPr>
                      <m:jc m:val="centerGroup"/>
                    </m:oMathParaPr>
                    <m:oMath xmlns:m="http://schemas.openxmlformats.org/officeDocument/2006/math">
                      <m:r>
                        <a:rPr lang="en-US" i="1" baseline="0" dirty="0" smtClean="0">
                          <a:latin typeface="Cambria Math" panose="02040503050406030204" pitchFamily="18" charset="0"/>
                        </a:rPr>
                        <m:t>𝑃</m:t>
                      </m:r>
                      <m:r>
                        <a:rPr lang="en-US" i="1" baseline="0" dirty="0" smtClean="0">
                          <a:latin typeface="Cambria Math" panose="02040503050406030204" pitchFamily="18" charset="0"/>
                        </a:rPr>
                        <m:t>=</m:t>
                      </m:r>
                      <m:f>
                        <m:fPr>
                          <m:ctrlPr>
                            <a:rPr lang="en-US" i="1" baseline="0" dirty="0" smtClean="0">
                              <a:latin typeface="Cambria Math" panose="02040503050406030204" pitchFamily="18" charset="0"/>
                            </a:rPr>
                          </m:ctrlPr>
                        </m:fPr>
                        <m:num>
                          <m:r>
                            <a:rPr lang="en-US" i="1" baseline="0" dirty="0" smtClean="0">
                              <a:latin typeface="Cambria Math" panose="02040503050406030204" pitchFamily="18" charset="0"/>
                            </a:rPr>
                            <m:t>𝑊</m:t>
                          </m:r>
                        </m:num>
                        <m:den>
                          <m:r>
                            <a:rPr lang="en-US" i="1" baseline="0" dirty="0" smtClean="0">
                              <a:latin typeface="Cambria Math" panose="02040503050406030204" pitchFamily="18" charset="0"/>
                            </a:rPr>
                            <m:t>𝑡</m:t>
                          </m:r>
                        </m:den>
                      </m:f>
                      <m:r>
                        <a:rPr lang="en-US" i="1" baseline="0" dirty="0" smtClean="0">
                          <a:latin typeface="Cambria Math" panose="02040503050406030204" pitchFamily="18" charset="0"/>
                        </a:rPr>
                        <m:t>→</m:t>
                      </m:r>
                      <m:r>
                        <a:rPr lang="en-US" i="1" baseline="0" dirty="0" smtClean="0">
                          <a:latin typeface="Cambria Math" panose="02040503050406030204" pitchFamily="18" charset="0"/>
                          <a:sym typeface="Wingdings" pitchFamily="2" charset="2"/>
                        </a:rPr>
                        <m:t>3.92×</m:t>
                      </m:r>
                      <m:sSup>
                        <m:sSupPr>
                          <m:ctrlPr>
                            <a:rPr lang="en-US" i="1" baseline="0" dirty="0" smtClean="0">
                              <a:latin typeface="Cambria Math" panose="02040503050406030204" pitchFamily="18" charset="0"/>
                              <a:sym typeface="Wingdings" pitchFamily="2" charset="2"/>
                            </a:rPr>
                          </m:ctrlPr>
                        </m:sSupPr>
                        <m:e>
                          <m:r>
                            <a:rPr lang="en-US" i="1" baseline="0" dirty="0" smtClean="0">
                              <a:latin typeface="Cambria Math" panose="02040503050406030204" pitchFamily="18" charset="0"/>
                              <a:sym typeface="Wingdings" pitchFamily="2" charset="2"/>
                            </a:rPr>
                            <m:t>10</m:t>
                          </m:r>
                        </m:e>
                        <m:sup>
                          <m:r>
                            <a:rPr lang="en-US" i="1" baseline="0" dirty="0" smtClean="0">
                              <a:latin typeface="Cambria Math" panose="02040503050406030204" pitchFamily="18" charset="0"/>
                              <a:sym typeface="Wingdings" pitchFamily="2" charset="2"/>
                            </a:rPr>
                            <m:t>26</m:t>
                          </m:r>
                        </m:sup>
                      </m:sSup>
                      <m:r>
                        <a:rPr lang="en-US" i="1" baseline="0" dirty="0" smtClean="0">
                          <a:latin typeface="Cambria Math" panose="02040503050406030204" pitchFamily="18" charset="0"/>
                          <a:sym typeface="Wingdings" pitchFamily="2" charset="2"/>
                        </a:rPr>
                        <m:t> </m:t>
                      </m:r>
                      <m:r>
                        <a:rPr lang="en-US" i="1" baseline="0" dirty="0" smtClean="0">
                          <a:latin typeface="Cambria Math" panose="02040503050406030204" pitchFamily="18" charset="0"/>
                          <a:sym typeface="Wingdings" pitchFamily="2" charset="2"/>
                        </a:rPr>
                        <m:t>𝑊</m:t>
                      </m:r>
                      <m:r>
                        <a:rPr lang="en-US" i="1" baseline="0" dirty="0" smtClean="0">
                          <a:latin typeface="Cambria Math" panose="02040503050406030204" pitchFamily="18" charset="0"/>
                          <a:sym typeface="Wingdings" pitchFamily="2" charset="2"/>
                        </a:rPr>
                        <m:t>=</m:t>
                      </m:r>
                      <m:f>
                        <m:fPr>
                          <m:ctrlPr>
                            <a:rPr lang="en-US" i="1" baseline="0" dirty="0" smtClean="0">
                              <a:latin typeface="Cambria Math" panose="02040503050406030204" pitchFamily="18" charset="0"/>
                              <a:sym typeface="Wingdings" pitchFamily="2" charset="2"/>
                            </a:rPr>
                          </m:ctrlPr>
                        </m:fPr>
                        <m:num>
                          <m:r>
                            <a:rPr lang="en-US" i="1" baseline="0" dirty="0" smtClean="0">
                              <a:latin typeface="Cambria Math" panose="02040503050406030204" pitchFamily="18" charset="0"/>
                              <a:sym typeface="Wingdings" pitchFamily="2" charset="2"/>
                            </a:rPr>
                            <m:t>𝐸</m:t>
                          </m:r>
                        </m:num>
                        <m:den>
                          <m:r>
                            <a:rPr lang="en-US" i="1" baseline="0" dirty="0" smtClean="0">
                              <a:latin typeface="Cambria Math" panose="02040503050406030204" pitchFamily="18" charset="0"/>
                              <a:sym typeface="Wingdings" pitchFamily="2" charset="2"/>
                            </a:rPr>
                            <m:t>31557600 </m:t>
                          </m:r>
                          <m:r>
                            <a:rPr lang="en-US" i="1" baseline="0" dirty="0" smtClean="0">
                              <a:latin typeface="Cambria Math" panose="02040503050406030204" pitchFamily="18" charset="0"/>
                              <a:sym typeface="Wingdings" pitchFamily="2" charset="2"/>
                            </a:rPr>
                            <m:t>𝑠</m:t>
                          </m:r>
                        </m:den>
                      </m:f>
                      <m:r>
                        <a:rPr lang="en-US" i="1" baseline="0" dirty="0" smtClean="0">
                          <a:latin typeface="Cambria Math" panose="02040503050406030204" pitchFamily="18" charset="0"/>
                          <a:sym typeface="Wingdings" pitchFamily="2" charset="2"/>
                        </a:rPr>
                        <m:t>→</m:t>
                      </m:r>
                      <m:r>
                        <a:rPr lang="en-US" i="1" baseline="0" dirty="0" smtClean="0">
                          <a:latin typeface="Cambria Math" panose="02040503050406030204" pitchFamily="18" charset="0"/>
                          <a:sym typeface="Wingdings" pitchFamily="2" charset="2"/>
                        </a:rPr>
                        <m:t>𝐸</m:t>
                      </m:r>
                      <m:r>
                        <a:rPr lang="en-US" i="1" baseline="0" dirty="0" smtClean="0">
                          <a:latin typeface="Cambria Math" panose="02040503050406030204" pitchFamily="18" charset="0"/>
                          <a:sym typeface="Wingdings" pitchFamily="2" charset="2"/>
                        </a:rPr>
                        <m:t>=1.237×</m:t>
                      </m:r>
                      <m:sSup>
                        <m:sSupPr>
                          <m:ctrlPr>
                            <a:rPr lang="en-US" i="1" baseline="0" dirty="0" smtClean="0">
                              <a:latin typeface="Cambria Math" panose="02040503050406030204" pitchFamily="18" charset="0"/>
                              <a:sym typeface="Wingdings" pitchFamily="2" charset="2"/>
                            </a:rPr>
                          </m:ctrlPr>
                        </m:sSupPr>
                        <m:e>
                          <m:r>
                            <a:rPr lang="en-US" i="1" baseline="0" dirty="0" smtClean="0">
                              <a:latin typeface="Cambria Math" panose="02040503050406030204" pitchFamily="18" charset="0"/>
                              <a:sym typeface="Wingdings" pitchFamily="2" charset="2"/>
                            </a:rPr>
                            <m:t>10</m:t>
                          </m:r>
                        </m:e>
                        <m:sup>
                          <m:r>
                            <a:rPr lang="en-US" i="1" baseline="0" dirty="0" smtClean="0">
                              <a:latin typeface="Cambria Math" panose="02040503050406030204" pitchFamily="18" charset="0"/>
                              <a:sym typeface="Wingdings" pitchFamily="2" charset="2"/>
                            </a:rPr>
                            <m:t>34</m:t>
                          </m:r>
                        </m:sup>
                      </m:sSup>
                      <m:r>
                        <a:rPr lang="en-US" i="1" baseline="0" dirty="0" smtClean="0">
                          <a:latin typeface="Cambria Math" panose="02040503050406030204" pitchFamily="18" charset="0"/>
                          <a:sym typeface="Wingdings" pitchFamily="2" charset="2"/>
                        </a:rPr>
                        <m:t> </m:t>
                      </m:r>
                      <m:r>
                        <a:rPr lang="en-US" i="1" baseline="0" dirty="0" smtClean="0">
                          <a:latin typeface="Cambria Math" panose="02040503050406030204" pitchFamily="18" charset="0"/>
                          <a:sym typeface="Wingdings" pitchFamily="2" charset="2"/>
                        </a:rPr>
                        <m:t>𝐽</m:t>
                      </m:r>
                    </m:oMath>
                  </m:oMathPara>
                </a14:m>
                <a:endParaRPr lang="en-US" baseline="0" dirty="0">
                  <a:sym typeface="Wingdings" pitchFamily="2" charset="2"/>
                </a:endParaRPr>
              </a:p>
              <a:p>
                <a:pPr/>
                <a14:m>
                  <m:oMathPara xmlns:m="http://schemas.openxmlformats.org/officeDocument/2006/math">
                    <m:oMathParaPr>
                      <m:jc m:val="centerGroup"/>
                    </m:oMathParaPr>
                    <m:oMath xmlns:m="http://schemas.openxmlformats.org/officeDocument/2006/math">
                      <m:r>
                        <a:rPr lang="en-US" i="1" baseline="0" dirty="0" smtClean="0">
                          <a:latin typeface="Cambria Math" panose="02040503050406030204" pitchFamily="18" charset="0"/>
                          <a:sym typeface="Wingdings" pitchFamily="2" charset="2"/>
                        </a:rPr>
                        <m:t>𝐸</m:t>
                      </m:r>
                      <m:r>
                        <a:rPr lang="en-US" i="1" baseline="0" dirty="0" smtClean="0">
                          <a:latin typeface="Cambria Math" panose="02040503050406030204" pitchFamily="18" charset="0"/>
                          <a:sym typeface="Wingdings" pitchFamily="2" charset="2"/>
                        </a:rPr>
                        <m:t>=</m:t>
                      </m:r>
                      <m:r>
                        <a:rPr lang="en-US" i="1" baseline="0" dirty="0" smtClean="0">
                          <a:latin typeface="Cambria Math" panose="02040503050406030204" pitchFamily="18" charset="0"/>
                          <a:sym typeface="Wingdings" pitchFamily="2" charset="2"/>
                        </a:rPr>
                        <m:t>𝑚</m:t>
                      </m:r>
                      <m:sSup>
                        <m:sSupPr>
                          <m:ctrlPr>
                            <a:rPr lang="en-US" b="0" i="1" baseline="0" dirty="0" smtClean="0">
                              <a:latin typeface="Cambria Math" panose="02040503050406030204" pitchFamily="18" charset="0"/>
                              <a:sym typeface="Wingdings" pitchFamily="2" charset="2"/>
                            </a:rPr>
                          </m:ctrlPr>
                        </m:sSupPr>
                        <m:e>
                          <m:r>
                            <a:rPr lang="en-US" b="0" i="1" baseline="0" dirty="0" smtClean="0">
                              <a:latin typeface="Cambria Math" panose="02040503050406030204" pitchFamily="18" charset="0"/>
                              <a:sym typeface="Wingdings" pitchFamily="2" charset="2"/>
                            </a:rPr>
                            <m:t>𝑐</m:t>
                          </m:r>
                        </m:e>
                        <m:sup>
                          <m:r>
                            <a:rPr lang="en-US" b="0" i="1" baseline="0" dirty="0" smtClean="0">
                              <a:latin typeface="Cambria Math" panose="02040503050406030204" pitchFamily="18" charset="0"/>
                              <a:sym typeface="Wingdings" pitchFamily="2" charset="2"/>
                            </a:rPr>
                            <m:t>2</m:t>
                          </m:r>
                        </m:sup>
                      </m:sSup>
                      <m:r>
                        <a:rPr lang="en-US" i="1" baseline="0" dirty="0" smtClean="0">
                          <a:latin typeface="Cambria Math" panose="02040503050406030204" pitchFamily="18" charset="0"/>
                          <a:sym typeface="Wingdings" pitchFamily="2" charset="2"/>
                        </a:rPr>
                        <m:t>→1.237×</m:t>
                      </m:r>
                      <m:sSup>
                        <m:sSupPr>
                          <m:ctrlPr>
                            <a:rPr lang="en-US" i="1" baseline="0" dirty="0" smtClean="0">
                              <a:latin typeface="Cambria Math" panose="02040503050406030204" pitchFamily="18" charset="0"/>
                              <a:sym typeface="Wingdings" pitchFamily="2" charset="2"/>
                            </a:rPr>
                          </m:ctrlPr>
                        </m:sSupPr>
                        <m:e>
                          <m:r>
                            <a:rPr lang="en-US" i="1" baseline="0" dirty="0" smtClean="0">
                              <a:latin typeface="Cambria Math" panose="02040503050406030204" pitchFamily="18" charset="0"/>
                              <a:sym typeface="Wingdings" pitchFamily="2" charset="2"/>
                            </a:rPr>
                            <m:t>10</m:t>
                          </m:r>
                        </m:e>
                        <m:sup>
                          <m:r>
                            <a:rPr lang="en-US" i="1" baseline="0" dirty="0" smtClean="0">
                              <a:latin typeface="Cambria Math" panose="02040503050406030204" pitchFamily="18" charset="0"/>
                              <a:sym typeface="Wingdings" pitchFamily="2" charset="2"/>
                            </a:rPr>
                            <m:t>34</m:t>
                          </m:r>
                        </m:sup>
                      </m:sSup>
                      <m:r>
                        <a:rPr lang="en-US" i="1" baseline="0" dirty="0" smtClean="0">
                          <a:latin typeface="Cambria Math" panose="02040503050406030204" pitchFamily="18" charset="0"/>
                          <a:sym typeface="Wingdings" pitchFamily="2" charset="2"/>
                        </a:rPr>
                        <m:t> </m:t>
                      </m:r>
                      <m:r>
                        <a:rPr lang="en-US" i="1" baseline="0" dirty="0" smtClean="0">
                          <a:latin typeface="Cambria Math" panose="02040503050406030204" pitchFamily="18" charset="0"/>
                          <a:sym typeface="Wingdings" pitchFamily="2" charset="2"/>
                        </a:rPr>
                        <m:t>𝐽</m:t>
                      </m:r>
                      <m:r>
                        <a:rPr lang="en-US" i="1" baseline="0" dirty="0" smtClean="0">
                          <a:latin typeface="Cambria Math" panose="02040503050406030204" pitchFamily="18" charset="0"/>
                          <a:sym typeface="Wingdings" pitchFamily="2" charset="2"/>
                        </a:rPr>
                        <m:t>=</m:t>
                      </m:r>
                      <m:r>
                        <a:rPr lang="en-US" i="1" baseline="0" dirty="0" smtClean="0">
                          <a:latin typeface="Cambria Math" panose="02040503050406030204" pitchFamily="18" charset="0"/>
                          <a:sym typeface="Wingdings" pitchFamily="2" charset="2"/>
                        </a:rPr>
                        <m:t>𝑚</m:t>
                      </m:r>
                      <m:sSup>
                        <m:sSupPr>
                          <m:ctrlPr>
                            <a:rPr lang="en-US" b="0" i="1" baseline="0" dirty="0" smtClean="0">
                              <a:latin typeface="Cambria Math" panose="02040503050406030204" pitchFamily="18" charset="0"/>
                              <a:sym typeface="Wingdings" pitchFamily="2" charset="2"/>
                            </a:rPr>
                          </m:ctrlPr>
                        </m:sSupPr>
                        <m:e>
                          <m:d>
                            <m:dPr>
                              <m:ctrlPr>
                                <a:rPr lang="en-US" b="0" i="1" baseline="0" dirty="0" smtClean="0">
                                  <a:latin typeface="Cambria Math" panose="02040503050406030204" pitchFamily="18" charset="0"/>
                                  <a:sym typeface="Wingdings" pitchFamily="2" charset="2"/>
                                </a:rPr>
                              </m:ctrlPr>
                            </m:dPr>
                            <m:e>
                              <m:r>
                                <a:rPr lang="en-US" b="0" i="1" baseline="0" dirty="0" smtClean="0">
                                  <a:latin typeface="Cambria Math" panose="02040503050406030204" pitchFamily="18" charset="0"/>
                                  <a:sym typeface="Wingdings" pitchFamily="2" charset="2"/>
                                </a:rPr>
                                <m:t>3.00×</m:t>
                              </m:r>
                              <m:sSup>
                                <m:sSupPr>
                                  <m:ctrlPr>
                                    <a:rPr lang="en-US" b="0" i="1" baseline="0" dirty="0" smtClean="0">
                                      <a:latin typeface="Cambria Math" panose="02040503050406030204" pitchFamily="18" charset="0"/>
                                      <a:sym typeface="Wingdings" pitchFamily="2" charset="2"/>
                                    </a:rPr>
                                  </m:ctrlPr>
                                </m:sSupPr>
                                <m:e>
                                  <m:r>
                                    <a:rPr lang="en-US" b="0" i="1" baseline="0" dirty="0" smtClean="0">
                                      <a:latin typeface="Cambria Math" panose="02040503050406030204" pitchFamily="18" charset="0"/>
                                      <a:sym typeface="Wingdings" pitchFamily="2" charset="2"/>
                                    </a:rPr>
                                    <m:t>10</m:t>
                                  </m:r>
                                </m:e>
                                <m:sup>
                                  <m:r>
                                    <a:rPr lang="en-US" b="0" i="1" baseline="0" dirty="0" smtClean="0">
                                      <a:latin typeface="Cambria Math" panose="02040503050406030204" pitchFamily="18" charset="0"/>
                                      <a:sym typeface="Wingdings" pitchFamily="2" charset="2"/>
                                    </a:rPr>
                                    <m:t>8</m:t>
                                  </m:r>
                                </m:sup>
                              </m:sSup>
                              <m:f>
                                <m:fPr>
                                  <m:ctrlPr>
                                    <a:rPr lang="en-US" b="0" i="1" baseline="0" dirty="0" smtClean="0">
                                      <a:latin typeface="Cambria Math" panose="02040503050406030204" pitchFamily="18" charset="0"/>
                                      <a:sym typeface="Wingdings" pitchFamily="2" charset="2"/>
                                    </a:rPr>
                                  </m:ctrlPr>
                                </m:fPr>
                                <m:num>
                                  <m:r>
                                    <a:rPr lang="en-US" b="0" i="1" baseline="0" dirty="0" smtClean="0">
                                      <a:latin typeface="Cambria Math" panose="02040503050406030204" pitchFamily="18" charset="0"/>
                                      <a:sym typeface="Wingdings" pitchFamily="2" charset="2"/>
                                    </a:rPr>
                                    <m:t>𝑚</m:t>
                                  </m:r>
                                </m:num>
                                <m:den>
                                  <m:r>
                                    <a:rPr lang="en-US" b="0" i="1" baseline="0" dirty="0" smtClean="0">
                                      <a:latin typeface="Cambria Math" panose="02040503050406030204" pitchFamily="18" charset="0"/>
                                      <a:sym typeface="Wingdings" pitchFamily="2" charset="2"/>
                                    </a:rPr>
                                    <m:t>𝑠</m:t>
                                  </m:r>
                                </m:den>
                              </m:f>
                            </m:e>
                          </m:d>
                        </m:e>
                        <m:sup>
                          <m:r>
                            <a:rPr lang="en-US" b="0" i="1" baseline="0" dirty="0" smtClean="0">
                              <a:latin typeface="Cambria Math" panose="02040503050406030204" pitchFamily="18" charset="0"/>
                              <a:sym typeface="Wingdings" pitchFamily="2" charset="2"/>
                            </a:rPr>
                            <m:t>2</m:t>
                          </m:r>
                        </m:sup>
                      </m:sSup>
                      <m:r>
                        <a:rPr lang="en-US" i="1" baseline="0" dirty="0" smtClean="0">
                          <a:latin typeface="Cambria Math" panose="02040503050406030204" pitchFamily="18" charset="0"/>
                          <a:sym typeface="Wingdings" pitchFamily="2" charset="2"/>
                        </a:rPr>
                        <m:t>→</m:t>
                      </m:r>
                      <m:r>
                        <a:rPr lang="en-US" i="1" baseline="0" dirty="0" smtClean="0">
                          <a:latin typeface="Cambria Math" panose="02040503050406030204" pitchFamily="18" charset="0"/>
                          <a:sym typeface="Wingdings" pitchFamily="2" charset="2"/>
                        </a:rPr>
                        <m:t>𝑚</m:t>
                      </m:r>
                      <m:r>
                        <a:rPr lang="en-US" i="1" baseline="0" dirty="0" smtClean="0">
                          <a:latin typeface="Cambria Math" panose="02040503050406030204" pitchFamily="18" charset="0"/>
                          <a:sym typeface="Wingdings" pitchFamily="2" charset="2"/>
                        </a:rPr>
                        <m:t>=1.37×</m:t>
                      </m:r>
                      <m:sSup>
                        <m:sSupPr>
                          <m:ctrlPr>
                            <a:rPr lang="en-US" i="1" baseline="0" dirty="0" smtClean="0">
                              <a:latin typeface="Cambria Math" panose="02040503050406030204" pitchFamily="18" charset="0"/>
                              <a:sym typeface="Wingdings" pitchFamily="2" charset="2"/>
                            </a:rPr>
                          </m:ctrlPr>
                        </m:sSupPr>
                        <m:e>
                          <m:r>
                            <a:rPr lang="en-US" i="1" baseline="0" dirty="0" smtClean="0">
                              <a:latin typeface="Cambria Math" panose="02040503050406030204" pitchFamily="18" charset="0"/>
                              <a:sym typeface="Wingdings" pitchFamily="2" charset="2"/>
                            </a:rPr>
                            <m:t>10</m:t>
                          </m:r>
                        </m:e>
                        <m:sup>
                          <m:r>
                            <a:rPr lang="en-US" i="1" baseline="0" dirty="0" smtClean="0">
                              <a:latin typeface="Cambria Math" panose="02040503050406030204" pitchFamily="18" charset="0"/>
                              <a:sym typeface="Wingdings" pitchFamily="2" charset="2"/>
                            </a:rPr>
                            <m:t>17</m:t>
                          </m:r>
                        </m:sup>
                      </m:sSup>
                      <m:r>
                        <a:rPr lang="en-US" i="1" baseline="0" dirty="0" smtClean="0">
                          <a:latin typeface="Cambria Math" panose="02040503050406030204" pitchFamily="18" charset="0"/>
                          <a:sym typeface="Wingdings" pitchFamily="2" charset="2"/>
                        </a:rPr>
                        <m:t> </m:t>
                      </m:r>
                      <m:r>
                        <a:rPr lang="en-US" i="1" baseline="0" dirty="0" smtClean="0">
                          <a:latin typeface="Cambria Math" panose="02040503050406030204" pitchFamily="18" charset="0"/>
                          <a:sym typeface="Wingdings" pitchFamily="2" charset="2"/>
                        </a:rPr>
                        <m:t>𝑘𝑔</m:t>
                      </m:r>
                    </m:oMath>
                  </m:oMathPara>
                </a14:m>
                <a:endParaRPr lang="en-US" baseline="0" dirty="0"/>
              </a:p>
            </p:txBody>
          </p:sp>
        </mc:Choice>
        <mc:Fallback xmlns="">
          <p:sp>
            <p:nvSpPr>
              <p:cNvPr id="3" name="Notes Placeholder 2"/>
              <p:cNvSpPr>
                <a:spLocks noGrp="1"/>
              </p:cNvSpPr>
              <p:nvPr>
                <p:ph type="body" idx="1"/>
              </p:nvPr>
            </p:nvSpPr>
            <p:spPr/>
            <p:txBody>
              <a:bodyPr>
                <a:normAutofit/>
              </a:bodyPr>
              <a:lstStyle/>
              <a:p>
                <a:r>
                  <a:rPr lang="en-US" i="0" dirty="0" smtClean="0">
                    <a:latin typeface="Cambria Math" panose="02040503050406030204" pitchFamily="18" charset="0"/>
                  </a:rPr>
                  <a:t>𝑃=𝑊/𝑡→</a:t>
                </a:r>
                <a:r>
                  <a:rPr lang="en-US" i="0" dirty="0" smtClean="0">
                    <a:latin typeface="Cambria Math" panose="02040503050406030204" pitchFamily="18" charset="0"/>
                    <a:sym typeface="Wingdings" pitchFamily="2" charset="2"/>
                  </a:rPr>
                  <a:t>3.92×〖10〗^</a:t>
                </a:r>
                <a:r>
                  <a:rPr lang="en-US" i="0" baseline="0" dirty="0" smtClean="0">
                    <a:latin typeface="Cambria Math" panose="02040503050406030204" pitchFamily="18" charset="0"/>
                    <a:sym typeface="Wingdings" pitchFamily="2" charset="2"/>
                  </a:rPr>
                  <a:t>26</a:t>
                </a:r>
                <a:r>
                  <a:rPr lang="en-US" i="0" baseline="30000" dirty="0" smtClean="0">
                    <a:latin typeface="Cambria Math" panose="02040503050406030204" pitchFamily="18" charset="0"/>
                    <a:sym typeface="Wingdings" pitchFamily="2" charset="2"/>
                  </a:rPr>
                  <a:t>  </a:t>
                </a:r>
                <a:r>
                  <a:rPr lang="en-US" i="0" baseline="0" dirty="0" smtClean="0">
                    <a:latin typeface="Cambria Math" panose="02040503050406030204" pitchFamily="18" charset="0"/>
                    <a:sym typeface="Wingdings" pitchFamily="2" charset="2"/>
                  </a:rPr>
                  <a:t>𝑊=𝐸/(31557600 𝑠)→𝐸=1.237×〖10〗^34  𝐽</a:t>
                </a:r>
                <a:endParaRPr lang="en-US" baseline="0" dirty="0" smtClean="0">
                  <a:sym typeface="Wingdings" pitchFamily="2" charset="2"/>
                </a:endParaRPr>
              </a:p>
              <a:p>
                <a:r>
                  <a:rPr lang="en-US" i="0" baseline="0" dirty="0" smtClean="0">
                    <a:latin typeface="Cambria Math" panose="02040503050406030204" pitchFamily="18" charset="0"/>
                    <a:sym typeface="Wingdings" pitchFamily="2" charset="2"/>
                  </a:rPr>
                  <a:t>𝐸=𝑚𝑐^2→1.237×〖10〗^34  𝐽=𝑚(3.00×〖10〗^8  𝑚/𝑠)^2→𝑚=1.37×〖10〗^17  </a:t>
                </a:r>
                <a:r>
                  <a:rPr lang="en-US" i="0" baseline="0" dirty="0" smtClean="0">
                    <a:latin typeface="Cambria Math" panose="02040503050406030204" pitchFamily="18" charset="0"/>
                    <a:sym typeface="Wingdings" pitchFamily="2" charset="2"/>
                  </a:rPr>
                  <a:t>𝑘𝑔</a:t>
                </a:r>
                <a:endParaRPr lang="en-US" dirty="0"/>
              </a:p>
            </p:txBody>
          </p:sp>
        </mc:Fallback>
      </mc:AlternateContent>
      <p:sp>
        <p:nvSpPr>
          <p:cNvPr id="4" name="Slide Number Placeholder 3"/>
          <p:cNvSpPr>
            <a:spLocks noGrp="1"/>
          </p:cNvSpPr>
          <p:nvPr>
            <p:ph type="sldNum" sz="quarter" idx="10"/>
          </p:nvPr>
        </p:nvSpPr>
        <p:spPr/>
        <p:txBody>
          <a:bodyPr/>
          <a:lstStyle/>
          <a:p>
            <a:fld id="{1DF96B2B-317E-42EA-9A5B-D4070C8B90FA}" type="slidenum">
              <a:rPr lang="en-US" smtClean="0"/>
              <a:pPr/>
              <a:t>45</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r>
              <a:rPr lang="en-US" dirty="0"/>
              <a:t>The denominator</a:t>
            </a:r>
            <a:r>
              <a:rPr lang="en-US" baseline="0" dirty="0"/>
              <a:t> of the KE formula would go to zero, which means value of the fraction goes to infinity.</a:t>
            </a:r>
            <a:endParaRPr lang="en-US" dirty="0"/>
          </a:p>
        </p:txBody>
      </p:sp>
      <p:sp>
        <p:nvSpPr>
          <p:cNvPr id="4" name="Slide Number Placeholder 3"/>
          <p:cNvSpPr>
            <a:spLocks noGrp="1"/>
          </p:cNvSpPr>
          <p:nvPr>
            <p:ph type="sldNum" sz="quarter" idx="10"/>
          </p:nvPr>
        </p:nvSpPr>
        <p:spPr/>
        <p:txBody>
          <a:bodyPr/>
          <a:lstStyle/>
          <a:p>
            <a:fld id="{1DF96B2B-317E-42EA-9A5B-D4070C8B90FA}" type="slidenum">
              <a:rPr lang="en-US" smtClean="0"/>
              <a:pPr/>
              <a:t>46</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F96B2B-317E-42EA-9A5B-D4070C8B90FA}" type="slidenum">
              <a:rPr lang="en-US" smtClean="0"/>
              <a:pPr/>
              <a:t>47</a:t>
            </a:fld>
            <a:endParaRPr lang="en-US"/>
          </a:p>
        </p:txBody>
      </p:sp>
    </p:spTree>
    <p:extLst>
      <p:ext uri="{BB962C8B-B14F-4D97-AF65-F5344CB8AC3E}">
        <p14:creationId xmlns:p14="http://schemas.microsoft.com/office/powerpoint/2010/main" val="2087069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F96B2B-317E-42EA-9A5B-D4070C8B90FA}" type="slidenum">
              <a:rPr lang="en-US" smtClean="0"/>
              <a:pPr/>
              <a:t>6</a:t>
            </a:fld>
            <a:endParaRPr lang="en-US"/>
          </a:p>
        </p:txBody>
      </p:sp>
    </p:spTree>
    <p:extLst>
      <p:ext uri="{BB962C8B-B14F-4D97-AF65-F5344CB8AC3E}">
        <p14:creationId xmlns:p14="http://schemas.microsoft.com/office/powerpoint/2010/main" val="1738369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F96B2B-317E-42EA-9A5B-D4070C8B90FA}" type="slidenum">
              <a:rPr lang="en-US" smtClean="0"/>
              <a:pPr/>
              <a:t>7</a:t>
            </a:fld>
            <a:endParaRPr lang="en-US"/>
          </a:p>
        </p:txBody>
      </p:sp>
    </p:spTree>
    <p:extLst>
      <p:ext uri="{BB962C8B-B14F-4D97-AF65-F5344CB8AC3E}">
        <p14:creationId xmlns:p14="http://schemas.microsoft.com/office/powerpoint/2010/main" val="3127019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F96B2B-317E-42EA-9A5B-D4070C8B90FA}" type="slidenum">
              <a:rPr lang="en-US" smtClean="0"/>
              <a:pPr/>
              <a:t>8</a:t>
            </a:fld>
            <a:endParaRPr lang="en-US"/>
          </a:p>
        </p:txBody>
      </p:sp>
    </p:spTree>
    <p:extLst>
      <p:ext uri="{BB962C8B-B14F-4D97-AF65-F5344CB8AC3E}">
        <p14:creationId xmlns:p14="http://schemas.microsoft.com/office/powerpoint/2010/main" val="3096024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F96B2B-317E-42EA-9A5B-D4070C8B90FA}" type="slidenum">
              <a:rPr lang="en-US" smtClean="0"/>
              <a:pPr/>
              <a:t>9</a:t>
            </a:fld>
            <a:endParaRPr lang="en-US"/>
          </a:p>
        </p:txBody>
      </p:sp>
    </p:spTree>
    <p:extLst>
      <p:ext uri="{BB962C8B-B14F-4D97-AF65-F5344CB8AC3E}">
        <p14:creationId xmlns:p14="http://schemas.microsoft.com/office/powerpoint/2010/main" val="3012688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F96B2B-317E-42EA-9A5B-D4070C8B90FA}" type="slidenum">
              <a:rPr lang="en-US" smtClean="0"/>
              <a:pPr/>
              <a:t>10</a:t>
            </a:fld>
            <a:endParaRPr lang="en-US"/>
          </a:p>
        </p:txBody>
      </p:sp>
    </p:spTree>
    <p:extLst>
      <p:ext uri="{BB962C8B-B14F-4D97-AF65-F5344CB8AC3E}">
        <p14:creationId xmlns:p14="http://schemas.microsoft.com/office/powerpoint/2010/main" val="3375107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36" name="Rectangle 35"/>
          <p:cNvSpPr/>
          <p:nvPr/>
        </p:nvSpPr>
        <p:spPr>
          <a:xfrm>
            <a:off x="152400" y="4229100"/>
            <a:ext cx="1066800" cy="9144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ctrTitle"/>
          </p:nvPr>
        </p:nvSpPr>
        <p:spPr>
          <a:xfrm>
            <a:off x="1371600" y="1257300"/>
            <a:ext cx="7467600" cy="1371600"/>
          </a:xfrm>
        </p:spPr>
        <p:txBody>
          <a:bodyPr anchor="b"/>
          <a:lstStyle>
            <a:lvl1pPr>
              <a:defRPr cap="all" baseline="0">
                <a:solidFill>
                  <a:schemeClr val="tx2"/>
                </a:solidFill>
              </a:defRPr>
            </a:lvl1pPr>
          </a:lstStyle>
          <a:p>
            <a:r>
              <a:rPr kumimoji="0" lang="en-US"/>
              <a:t>Click to edit Master title style</a:t>
            </a:r>
            <a:endParaRPr kumimoji="0" lang="en-US" dirty="0"/>
          </a:p>
        </p:txBody>
      </p:sp>
      <p:sp>
        <p:nvSpPr>
          <p:cNvPr id="9" name="Subtitle 8"/>
          <p:cNvSpPr>
            <a:spLocks noGrp="1"/>
          </p:cNvSpPr>
          <p:nvPr>
            <p:ph type="subTitle" idx="1"/>
          </p:nvPr>
        </p:nvSpPr>
        <p:spPr>
          <a:xfrm>
            <a:off x="1447800" y="3257550"/>
            <a:ext cx="7391400" cy="51435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
        <p:nvSpPr>
          <p:cNvPr id="17" name="Footer Placeholder 16"/>
          <p:cNvSpPr>
            <a:spLocks noGrp="1"/>
          </p:cNvSpPr>
          <p:nvPr>
            <p:ph type="ftr" sz="quarter" idx="11"/>
          </p:nvPr>
        </p:nvSpPr>
        <p:spPr>
          <a:xfrm>
            <a:off x="1371600" y="4743451"/>
            <a:ext cx="7467600" cy="273844"/>
          </a:xfrm>
        </p:spPr>
        <p:txBody>
          <a:bodyPr/>
          <a:lstStyle>
            <a:lvl1pPr algn="r">
              <a:defRPr>
                <a:solidFill>
                  <a:schemeClr val="accent3">
                    <a:lumMod val="40000"/>
                    <a:lumOff val="60000"/>
                  </a:schemeClr>
                </a:solidFill>
              </a:defRPr>
            </a:lvl1pPr>
          </a:lstStyle>
          <a:p>
            <a:endParaRPr lang="en-US"/>
          </a:p>
        </p:txBody>
      </p:sp>
      <p:sp>
        <p:nvSpPr>
          <p:cNvPr id="29" name="Slide Number Placeholder 28"/>
          <p:cNvSpPr>
            <a:spLocks noGrp="1"/>
          </p:cNvSpPr>
          <p:nvPr>
            <p:ph type="sldNum" sz="quarter" idx="12"/>
          </p:nvPr>
        </p:nvSpPr>
        <p:spPr>
          <a:xfrm>
            <a:off x="304800" y="4846319"/>
            <a:ext cx="990600" cy="228600"/>
          </a:xfrm>
          <a:prstGeom prst="rect">
            <a:avLst/>
          </a:prstGeom>
        </p:spPr>
        <p:txBody>
          <a:bodyPr/>
          <a:lstStyle>
            <a:lvl1pPr algn="r">
              <a:defRPr b="1">
                <a:solidFill>
                  <a:schemeClr val="bg1"/>
                </a:solidFill>
              </a:defRPr>
            </a:lvl1pPr>
          </a:lstStyle>
          <a:p>
            <a:fld id="{83343444-FFA8-4FA8-8291-C4EA7962EA44}" type="slidenum">
              <a:rPr lang="en-US" smtClean="0"/>
              <a:pPr/>
              <a:t>‹#›</a:t>
            </a:fld>
            <a:endParaRPr lang="en-US"/>
          </a:p>
        </p:txBody>
      </p:sp>
      <p:sp>
        <p:nvSpPr>
          <p:cNvPr id="12" name="Rectangle 11"/>
          <p:cNvSpPr/>
          <p:nvPr/>
        </p:nvSpPr>
        <p:spPr>
          <a:xfrm>
            <a:off x="152400" y="3829050"/>
            <a:ext cx="1066800" cy="3429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2"/>
          <p:cNvGrpSpPr/>
          <p:nvPr/>
        </p:nvGrpSpPr>
        <p:grpSpPr>
          <a:xfrm>
            <a:off x="152401" y="2912507"/>
            <a:ext cx="2971799" cy="802243"/>
            <a:chOff x="152400" y="1368743"/>
            <a:chExt cx="2971799" cy="1069657"/>
          </a:xfrm>
        </p:grpSpPr>
        <p:grpSp>
          <p:nvGrpSpPr>
            <p:cNvPr id="3" name="Group 32"/>
            <p:cNvGrpSpPr/>
            <p:nvPr userDrawn="1"/>
          </p:nvGrpSpPr>
          <p:grpSpPr>
            <a:xfrm>
              <a:off x="152400" y="1368743"/>
              <a:ext cx="2971799" cy="1069657"/>
              <a:chOff x="152400" y="1368743"/>
              <a:chExt cx="2942376" cy="1069657"/>
            </a:xfrm>
          </p:grpSpPr>
          <p:sp>
            <p:nvSpPr>
              <p:cNvPr id="16" name="Block Arc 15"/>
              <p:cNvSpPr/>
              <p:nvPr userDrawn="1"/>
            </p:nvSpPr>
            <p:spPr>
              <a:xfrm>
                <a:off x="993410" y="1368743"/>
                <a:ext cx="1066800" cy="1066800"/>
              </a:xfrm>
              <a:prstGeom prst="blockArc">
                <a:avLst>
                  <a:gd name="adj1" fmla="val 10800000"/>
                  <a:gd name="adj2" fmla="val 16297115"/>
                  <a:gd name="adj3" fmla="val 24348"/>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Pie 17"/>
              <p:cNvSpPr/>
              <p:nvPr userDrawn="1"/>
            </p:nvSpPr>
            <p:spPr>
              <a:xfrm>
                <a:off x="152400" y="1371600"/>
                <a:ext cx="2108447" cy="1066800"/>
              </a:xfrm>
              <a:prstGeom prst="pie">
                <a:avLst>
                  <a:gd name="adj1" fmla="val 10795362"/>
                  <a:gd name="adj2" fmla="val 16200011"/>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ectangle 18"/>
              <p:cNvSpPr/>
              <p:nvPr userDrawn="1"/>
            </p:nvSpPr>
            <p:spPr>
              <a:xfrm>
                <a:off x="1220680" y="1371600"/>
                <a:ext cx="1874096" cy="256032"/>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userDrawn="1"/>
          </p:nvSpPr>
          <p:spPr>
            <a:xfrm>
              <a:off x="152400" y="1905000"/>
              <a:ext cx="1066800" cy="76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19"/>
          <p:cNvGrpSpPr/>
          <p:nvPr/>
        </p:nvGrpSpPr>
        <p:grpSpPr>
          <a:xfrm flipV="1">
            <a:off x="152403" y="2457450"/>
            <a:ext cx="2971805" cy="400050"/>
            <a:chOff x="152400" y="1371600"/>
            <a:chExt cx="2971805" cy="533400"/>
          </a:xfrm>
        </p:grpSpPr>
        <p:grpSp>
          <p:nvGrpSpPr>
            <p:cNvPr id="5" name="Group 32"/>
            <p:cNvGrpSpPr/>
            <p:nvPr userDrawn="1"/>
          </p:nvGrpSpPr>
          <p:grpSpPr>
            <a:xfrm>
              <a:off x="154782" y="1371600"/>
              <a:ext cx="2969423" cy="533400"/>
              <a:chOff x="154757" y="1371600"/>
              <a:chExt cx="2940021" cy="533400"/>
            </a:xfrm>
          </p:grpSpPr>
          <p:sp>
            <p:nvSpPr>
              <p:cNvPr id="23" name="Block Arc 22"/>
              <p:cNvSpPr/>
              <p:nvPr userDrawn="1"/>
            </p:nvSpPr>
            <p:spPr>
              <a:xfrm>
                <a:off x="1144978" y="1371600"/>
                <a:ext cx="452674" cy="454343"/>
              </a:xfrm>
              <a:prstGeom prst="blockArc">
                <a:avLst>
                  <a:gd name="adj1" fmla="val 10800000"/>
                  <a:gd name="adj2" fmla="val 16275617"/>
                  <a:gd name="adj3" fmla="val 17059"/>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Pie 23"/>
              <p:cNvSpPr/>
              <p:nvPr userDrawn="1"/>
            </p:nvSpPr>
            <p:spPr>
              <a:xfrm>
                <a:off x="154757" y="1371600"/>
                <a:ext cx="2108447" cy="533400"/>
              </a:xfrm>
              <a:prstGeom prst="pie">
                <a:avLst>
                  <a:gd name="adj1" fmla="val 10795362"/>
                  <a:gd name="adj2" fmla="val 16200011"/>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Rectangle 24"/>
              <p:cNvSpPr/>
              <p:nvPr userDrawn="1"/>
            </p:nvSpPr>
            <p:spPr>
              <a:xfrm>
                <a:off x="1220680" y="1371600"/>
                <a:ext cx="1874098" cy="76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p:cNvSpPr/>
            <p:nvPr userDrawn="1"/>
          </p:nvSpPr>
          <p:spPr>
            <a:xfrm>
              <a:off x="152400" y="1648968"/>
              <a:ext cx="1066800" cy="76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p:cNvSpPr/>
          <p:nvPr/>
        </p:nvSpPr>
        <p:spPr>
          <a:xfrm>
            <a:off x="3200400" y="2914650"/>
            <a:ext cx="2057400" cy="1143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334000" y="2914650"/>
            <a:ext cx="2057400" cy="1143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7467600" y="2914650"/>
            <a:ext cx="1676400" cy="19545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200400" y="2800350"/>
            <a:ext cx="2057400" cy="57150"/>
          </a:xfrm>
          <a:prstGeom prst="rect">
            <a:avLst/>
          </a:prstGeom>
          <a:solidFill>
            <a:schemeClr val="tx1">
              <a:lumMod val="95000"/>
            </a:schemeClr>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334000" y="2800350"/>
            <a:ext cx="2057400" cy="5715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7467600" y="2800350"/>
            <a:ext cx="1676400" cy="57150"/>
          </a:xfrm>
          <a:prstGeom prst="rect">
            <a:avLst/>
          </a:prstGeom>
          <a:solidFill>
            <a:schemeClr val="tx1">
              <a:lumMod val="95000"/>
            </a:schemeClr>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52400" y="3429000"/>
            <a:ext cx="1066800" cy="342900"/>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152400" y="2171700"/>
            <a:ext cx="1066800" cy="3429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52400" y="1771650"/>
            <a:ext cx="1066800" cy="3429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152400" y="0"/>
            <a:ext cx="1066800" cy="17145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ate Placeholder 27"/>
          <p:cNvSpPr>
            <a:spLocks noGrp="1"/>
          </p:cNvSpPr>
          <p:nvPr>
            <p:ph type="dt" sz="half" idx="10"/>
          </p:nvPr>
        </p:nvSpPr>
        <p:spPr>
          <a:xfrm>
            <a:off x="7467600" y="2891790"/>
            <a:ext cx="1676400" cy="228600"/>
          </a:xfrm>
        </p:spPr>
        <p:txBody>
          <a:bodyPr>
            <a:noAutofit/>
          </a:bodyPr>
          <a:lstStyle>
            <a:lvl1pPr algn="r">
              <a:defRPr sz="2000">
                <a:solidFill>
                  <a:schemeClr val="bg1"/>
                </a:solidFill>
              </a:defRPr>
            </a:lvl1pPr>
          </a:lstStyle>
          <a:p>
            <a:fld id="{E3C3850A-20FC-4D0F-9C77-C0851516834B}" type="datetimeFigureOut">
              <a:rPr lang="en-US" smtClean="0"/>
              <a:pPr/>
              <a:t>5/8/2025</a:t>
            </a:fld>
            <a:endParaRPr lang="en-US" dirty="0"/>
          </a:p>
        </p:txBody>
      </p:sp>
      <p:sp>
        <p:nvSpPr>
          <p:cNvPr id="41" name="TextBox 40"/>
          <p:cNvSpPr txBox="1"/>
          <p:nvPr/>
        </p:nvSpPr>
        <p:spPr>
          <a:xfrm>
            <a:off x="457200" y="2226170"/>
            <a:ext cx="838200" cy="369332"/>
          </a:xfrm>
          <a:prstGeom prst="rect">
            <a:avLst/>
          </a:prstGeom>
          <a:noFill/>
        </p:spPr>
        <p:txBody>
          <a:bodyPr wrap="square" rtlCol="0">
            <a:spAutoFit/>
          </a:bodyPr>
          <a:lstStyle/>
          <a:p>
            <a:pPr algn="r"/>
            <a:r>
              <a:rPr lang="en-US" b="1" dirty="0">
                <a:solidFill>
                  <a:schemeClr val="bg1"/>
                </a:solidFill>
              </a:rPr>
              <a:t>41508</a:t>
            </a:r>
          </a:p>
        </p:txBody>
      </p:sp>
      <p:sp>
        <p:nvSpPr>
          <p:cNvPr id="42" name="TextBox 41"/>
          <p:cNvSpPr txBox="1"/>
          <p:nvPr/>
        </p:nvSpPr>
        <p:spPr>
          <a:xfrm>
            <a:off x="457200" y="1817370"/>
            <a:ext cx="838200" cy="369332"/>
          </a:xfrm>
          <a:prstGeom prst="rect">
            <a:avLst/>
          </a:prstGeom>
          <a:noFill/>
        </p:spPr>
        <p:txBody>
          <a:bodyPr wrap="square" rtlCol="0">
            <a:spAutoFit/>
          </a:bodyPr>
          <a:lstStyle/>
          <a:p>
            <a:pPr algn="r"/>
            <a:r>
              <a:rPr lang="en-US" b="1" dirty="0">
                <a:solidFill>
                  <a:schemeClr val="bg1"/>
                </a:solidFill>
              </a:rPr>
              <a:t>25648</a:t>
            </a:r>
          </a:p>
        </p:txBody>
      </p:sp>
      <p:sp>
        <p:nvSpPr>
          <p:cNvPr id="43" name="TextBox 42"/>
          <p:cNvSpPr txBox="1"/>
          <p:nvPr/>
        </p:nvSpPr>
        <p:spPr>
          <a:xfrm>
            <a:off x="457200" y="3483470"/>
            <a:ext cx="838200" cy="369332"/>
          </a:xfrm>
          <a:prstGeom prst="rect">
            <a:avLst/>
          </a:prstGeom>
          <a:noFill/>
        </p:spPr>
        <p:txBody>
          <a:bodyPr wrap="square" rtlCol="0">
            <a:spAutoFit/>
          </a:bodyPr>
          <a:lstStyle/>
          <a:p>
            <a:pPr algn="r"/>
            <a:r>
              <a:rPr lang="en-US" b="1" dirty="0">
                <a:solidFill>
                  <a:schemeClr val="bg1"/>
                </a:solidFill>
              </a:rPr>
              <a:t>3269</a:t>
            </a:r>
          </a:p>
        </p:txBody>
      </p:sp>
      <p:sp>
        <p:nvSpPr>
          <p:cNvPr id="44" name="TextBox 43"/>
          <p:cNvSpPr txBox="1"/>
          <p:nvPr/>
        </p:nvSpPr>
        <p:spPr>
          <a:xfrm>
            <a:off x="457200" y="3883520"/>
            <a:ext cx="838200" cy="369332"/>
          </a:xfrm>
          <a:prstGeom prst="rect">
            <a:avLst/>
          </a:prstGeom>
          <a:noFill/>
        </p:spPr>
        <p:txBody>
          <a:bodyPr wrap="square" rtlCol="0">
            <a:spAutoFit/>
          </a:bodyPr>
          <a:lstStyle/>
          <a:p>
            <a:pPr algn="r"/>
            <a:r>
              <a:rPr lang="en-US" b="1" dirty="0">
                <a:solidFill>
                  <a:schemeClr val="bg1"/>
                </a:solidFill>
              </a:rPr>
              <a:t>15478</a:t>
            </a: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3C3850A-20FC-4D0F-9C77-C0851516834B}" type="datetimeFigureOut">
              <a:rPr lang="en-US" smtClean="0"/>
              <a:pPr/>
              <a:t>5/8/2025</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solidFill>
          <a:schemeClr val="tx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71551"/>
            <a:ext cx="1981200" cy="3623073"/>
          </a:xfrm>
        </p:spPr>
        <p:txBody>
          <a:bodyPr vert="eaVert"/>
          <a:lstStyle/>
          <a:p>
            <a:r>
              <a:rPr kumimoji="0" lang="en-US"/>
              <a:t>Click to edit Master title style</a:t>
            </a:r>
            <a:endParaRPr kumimoji="0" lang="en-US" dirty="0"/>
          </a:p>
        </p:txBody>
      </p:sp>
      <p:sp>
        <p:nvSpPr>
          <p:cNvPr id="3" name="Vertical Text Placeholder 2"/>
          <p:cNvSpPr>
            <a:spLocks noGrp="1"/>
          </p:cNvSpPr>
          <p:nvPr>
            <p:ph type="body" orient="vert" idx="1"/>
          </p:nvPr>
        </p:nvSpPr>
        <p:spPr>
          <a:xfrm>
            <a:off x="457200" y="971549"/>
            <a:ext cx="5562600" cy="362307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a:xfrm>
            <a:off x="6553200" y="4686303"/>
            <a:ext cx="2209800" cy="273844"/>
          </a:xfrm>
        </p:spPr>
        <p:txBody>
          <a:bodyPr/>
          <a:lstStyle/>
          <a:p>
            <a:fld id="{E3C3850A-20FC-4D0F-9C77-C0851516834B}" type="datetimeFigureOut">
              <a:rPr lang="en-US" smtClean="0"/>
              <a:pPr/>
              <a:t>5/8/2025</a:t>
            </a:fld>
            <a:endParaRPr lang="en-US"/>
          </a:p>
        </p:txBody>
      </p:sp>
      <p:sp>
        <p:nvSpPr>
          <p:cNvPr id="5" name="Footer Placeholder 4"/>
          <p:cNvSpPr>
            <a:spLocks noGrp="1"/>
          </p:cNvSpPr>
          <p:nvPr>
            <p:ph type="ftr" sz="quarter" idx="11"/>
          </p:nvPr>
        </p:nvSpPr>
        <p:spPr>
          <a:xfrm>
            <a:off x="457203" y="4686156"/>
            <a:ext cx="5573483" cy="273844"/>
          </a:xfrm>
        </p:spPr>
        <p:txBody>
          <a:bodyPr/>
          <a:lstStyle/>
          <a:p>
            <a:endParaRPr lang="en-US"/>
          </a:p>
        </p:txBody>
      </p:sp>
      <p:sp>
        <p:nvSpPr>
          <p:cNvPr id="10" name="Rectangle 9"/>
          <p:cNvSpPr/>
          <p:nvPr/>
        </p:nvSpPr>
        <p:spPr>
          <a:xfrm rot="5400000">
            <a:off x="819150" y="-704850"/>
            <a:ext cx="800100" cy="24384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5400000">
            <a:off x="2876550" y="285750"/>
            <a:ext cx="800100" cy="4572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5400000">
            <a:off x="3409950" y="285750"/>
            <a:ext cx="800100" cy="457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5400000">
            <a:off x="3943350" y="285750"/>
            <a:ext cx="800100" cy="4572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5400000">
            <a:off x="4476750" y="285750"/>
            <a:ext cx="800100" cy="4572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5400000">
            <a:off x="5010150" y="285750"/>
            <a:ext cx="800100" cy="457200"/>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15"/>
          <p:cNvGrpSpPr/>
          <p:nvPr/>
        </p:nvGrpSpPr>
        <p:grpSpPr>
          <a:xfrm rot="5400000">
            <a:off x="4676775" y="695325"/>
            <a:ext cx="2228850" cy="1066800"/>
            <a:chOff x="152400" y="1371600"/>
            <a:chExt cx="2971800" cy="1066800"/>
          </a:xfrm>
        </p:grpSpPr>
        <p:grpSp>
          <p:nvGrpSpPr>
            <p:cNvPr id="7" name="Group 32"/>
            <p:cNvGrpSpPr/>
            <p:nvPr userDrawn="1"/>
          </p:nvGrpSpPr>
          <p:grpSpPr>
            <a:xfrm>
              <a:off x="152400" y="1371600"/>
              <a:ext cx="2971799" cy="1066800"/>
              <a:chOff x="152400" y="1371600"/>
              <a:chExt cx="2942376" cy="1066800"/>
            </a:xfrm>
          </p:grpSpPr>
          <p:sp>
            <p:nvSpPr>
              <p:cNvPr id="19" name="Block Arc 18"/>
              <p:cNvSpPr/>
              <p:nvPr userDrawn="1"/>
            </p:nvSpPr>
            <p:spPr>
              <a:xfrm>
                <a:off x="950976" y="1371600"/>
                <a:ext cx="1066800" cy="1066800"/>
              </a:xfrm>
              <a:prstGeom prst="blockArc">
                <a:avLst>
                  <a:gd name="adj1" fmla="val 10800000"/>
                  <a:gd name="adj2" fmla="val 16297115"/>
                  <a:gd name="adj3" fmla="val 24348"/>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Pie 19"/>
              <p:cNvSpPr/>
              <p:nvPr userDrawn="1"/>
            </p:nvSpPr>
            <p:spPr>
              <a:xfrm>
                <a:off x="152400" y="1371600"/>
                <a:ext cx="2108447" cy="1066800"/>
              </a:xfrm>
              <a:prstGeom prst="pie">
                <a:avLst>
                  <a:gd name="adj1" fmla="val 10795362"/>
                  <a:gd name="adj2" fmla="val 16200011"/>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ectangle 20"/>
              <p:cNvSpPr/>
              <p:nvPr userDrawn="1"/>
            </p:nvSpPr>
            <p:spPr>
              <a:xfrm>
                <a:off x="1220680" y="1371600"/>
                <a:ext cx="1874096" cy="256032"/>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userDrawn="1"/>
          </p:nvSpPr>
          <p:spPr>
            <a:xfrm>
              <a:off x="152400" y="1905000"/>
              <a:ext cx="1066800" cy="76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21"/>
          <p:cNvGrpSpPr/>
          <p:nvPr/>
        </p:nvGrpSpPr>
        <p:grpSpPr>
          <a:xfrm rot="5400000" flipV="1">
            <a:off x="5553076" y="962026"/>
            <a:ext cx="2228851" cy="533400"/>
            <a:chOff x="152400" y="1371600"/>
            <a:chExt cx="2971801" cy="533400"/>
          </a:xfrm>
        </p:grpSpPr>
        <p:grpSp>
          <p:nvGrpSpPr>
            <p:cNvPr id="9" name="Group 32"/>
            <p:cNvGrpSpPr/>
            <p:nvPr userDrawn="1"/>
          </p:nvGrpSpPr>
          <p:grpSpPr>
            <a:xfrm>
              <a:off x="152401" y="1371600"/>
              <a:ext cx="2971804" cy="533400"/>
              <a:chOff x="152400" y="1371600"/>
              <a:chExt cx="2942378" cy="533400"/>
            </a:xfrm>
          </p:grpSpPr>
          <p:sp>
            <p:nvSpPr>
              <p:cNvPr id="25" name="Block Arc 24"/>
              <p:cNvSpPr/>
              <p:nvPr userDrawn="1"/>
            </p:nvSpPr>
            <p:spPr>
              <a:xfrm>
                <a:off x="1133191" y="1371600"/>
                <a:ext cx="452674" cy="457200"/>
              </a:xfrm>
              <a:prstGeom prst="blockArc">
                <a:avLst>
                  <a:gd name="adj1" fmla="val 10800000"/>
                  <a:gd name="adj2" fmla="val 16275617"/>
                  <a:gd name="adj3" fmla="val 17059"/>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Pie 25"/>
              <p:cNvSpPr/>
              <p:nvPr userDrawn="1"/>
            </p:nvSpPr>
            <p:spPr>
              <a:xfrm>
                <a:off x="152400" y="1371600"/>
                <a:ext cx="2108447" cy="533400"/>
              </a:xfrm>
              <a:prstGeom prst="pie">
                <a:avLst>
                  <a:gd name="adj1" fmla="val 10795362"/>
                  <a:gd name="adj2" fmla="val 16200011"/>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Rectangle 26"/>
              <p:cNvSpPr/>
              <p:nvPr userDrawn="1"/>
            </p:nvSpPr>
            <p:spPr>
              <a:xfrm>
                <a:off x="1220680" y="1371600"/>
                <a:ext cx="1874098" cy="76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p:cNvSpPr/>
            <p:nvPr userDrawn="1"/>
          </p:nvSpPr>
          <p:spPr>
            <a:xfrm>
              <a:off x="152400" y="1648968"/>
              <a:ext cx="1066800" cy="76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p:cNvSpPr/>
          <p:nvPr/>
        </p:nvSpPr>
        <p:spPr>
          <a:xfrm rot="5400000">
            <a:off x="2343150" y="285750"/>
            <a:ext cx="800100" cy="457200"/>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5400000">
            <a:off x="5505450" y="3067050"/>
            <a:ext cx="1485900" cy="1524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rot="5400000">
            <a:off x="5594223" y="4413123"/>
            <a:ext cx="1200150" cy="26060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5400000">
            <a:off x="5838825" y="4505325"/>
            <a:ext cx="1200150" cy="76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5400000">
            <a:off x="5695950" y="3105150"/>
            <a:ext cx="1485900" cy="762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rot="5400000">
            <a:off x="4861444" y="358262"/>
            <a:ext cx="857245" cy="369332"/>
          </a:xfrm>
          <a:prstGeom prst="rect">
            <a:avLst/>
          </a:prstGeom>
          <a:noFill/>
        </p:spPr>
        <p:txBody>
          <a:bodyPr wrap="square" rtlCol="0">
            <a:spAutoFit/>
          </a:bodyPr>
          <a:lstStyle/>
          <a:p>
            <a:pPr algn="r"/>
            <a:r>
              <a:rPr lang="en-US" b="1" dirty="0">
                <a:solidFill>
                  <a:schemeClr val="tx1"/>
                </a:solidFill>
              </a:rPr>
              <a:t>95687</a:t>
            </a:r>
          </a:p>
        </p:txBody>
      </p:sp>
      <p:sp>
        <p:nvSpPr>
          <p:cNvPr id="38" name="TextBox 37"/>
          <p:cNvSpPr txBox="1"/>
          <p:nvPr/>
        </p:nvSpPr>
        <p:spPr>
          <a:xfrm rot="5400000">
            <a:off x="4328041" y="358259"/>
            <a:ext cx="857251" cy="369332"/>
          </a:xfrm>
          <a:prstGeom prst="rect">
            <a:avLst/>
          </a:prstGeom>
          <a:noFill/>
        </p:spPr>
        <p:txBody>
          <a:bodyPr wrap="square" rtlCol="0">
            <a:spAutoFit/>
          </a:bodyPr>
          <a:lstStyle/>
          <a:p>
            <a:pPr algn="r"/>
            <a:r>
              <a:rPr lang="en-US" b="1" dirty="0">
                <a:solidFill>
                  <a:schemeClr val="tx1"/>
                </a:solidFill>
              </a:rPr>
              <a:t>1020</a:t>
            </a:r>
          </a:p>
        </p:txBody>
      </p:sp>
      <p:sp>
        <p:nvSpPr>
          <p:cNvPr id="39" name="TextBox 38"/>
          <p:cNvSpPr txBox="1"/>
          <p:nvPr/>
        </p:nvSpPr>
        <p:spPr>
          <a:xfrm rot="5400000">
            <a:off x="3794639" y="358260"/>
            <a:ext cx="857250" cy="369332"/>
          </a:xfrm>
          <a:prstGeom prst="rect">
            <a:avLst/>
          </a:prstGeom>
          <a:noFill/>
        </p:spPr>
        <p:txBody>
          <a:bodyPr wrap="square" rtlCol="0">
            <a:spAutoFit/>
          </a:bodyPr>
          <a:lstStyle/>
          <a:p>
            <a:pPr algn="r"/>
            <a:r>
              <a:rPr lang="en-US" b="1" dirty="0">
                <a:solidFill>
                  <a:schemeClr val="tx1"/>
                </a:solidFill>
              </a:rPr>
              <a:t>22154</a:t>
            </a:r>
          </a:p>
        </p:txBody>
      </p:sp>
      <p:sp>
        <p:nvSpPr>
          <p:cNvPr id="40" name="TextBox 39"/>
          <p:cNvSpPr txBox="1"/>
          <p:nvPr/>
        </p:nvSpPr>
        <p:spPr>
          <a:xfrm rot="5400000">
            <a:off x="3261240" y="358259"/>
            <a:ext cx="857251" cy="369332"/>
          </a:xfrm>
          <a:prstGeom prst="rect">
            <a:avLst/>
          </a:prstGeom>
          <a:noFill/>
        </p:spPr>
        <p:txBody>
          <a:bodyPr wrap="square" rtlCol="0">
            <a:spAutoFit/>
          </a:bodyPr>
          <a:lstStyle/>
          <a:p>
            <a:pPr algn="r"/>
            <a:r>
              <a:rPr lang="en-US" b="1" dirty="0">
                <a:solidFill>
                  <a:schemeClr val="tx1"/>
                </a:solidFill>
              </a:rPr>
              <a:t>1526</a:t>
            </a:r>
          </a:p>
        </p:txBody>
      </p:sp>
      <p:sp>
        <p:nvSpPr>
          <p:cNvPr id="41" name="TextBox 40"/>
          <p:cNvSpPr txBox="1"/>
          <p:nvPr/>
        </p:nvSpPr>
        <p:spPr>
          <a:xfrm rot="5400000">
            <a:off x="2727844" y="358262"/>
            <a:ext cx="857245" cy="369332"/>
          </a:xfrm>
          <a:prstGeom prst="rect">
            <a:avLst/>
          </a:prstGeom>
          <a:noFill/>
        </p:spPr>
        <p:txBody>
          <a:bodyPr wrap="square" rtlCol="0">
            <a:spAutoFit/>
          </a:bodyPr>
          <a:lstStyle/>
          <a:p>
            <a:pPr algn="r"/>
            <a:r>
              <a:rPr lang="en-US" b="1" dirty="0">
                <a:solidFill>
                  <a:schemeClr val="tx1"/>
                </a:solidFill>
              </a:rPr>
              <a:t>41508</a:t>
            </a:r>
          </a:p>
        </p:txBody>
      </p:sp>
      <p:sp>
        <p:nvSpPr>
          <p:cNvPr id="42" name="TextBox 41"/>
          <p:cNvSpPr txBox="1"/>
          <p:nvPr/>
        </p:nvSpPr>
        <p:spPr>
          <a:xfrm rot="5400000">
            <a:off x="2194441" y="358259"/>
            <a:ext cx="857251" cy="369332"/>
          </a:xfrm>
          <a:prstGeom prst="rect">
            <a:avLst/>
          </a:prstGeom>
          <a:noFill/>
        </p:spPr>
        <p:txBody>
          <a:bodyPr wrap="square" rtlCol="0">
            <a:spAutoFit/>
          </a:bodyPr>
          <a:lstStyle/>
          <a:p>
            <a:pPr algn="r"/>
            <a:r>
              <a:rPr lang="en-US" b="1" dirty="0">
                <a:solidFill>
                  <a:schemeClr val="tx1"/>
                </a:solidFill>
              </a:rPr>
              <a:t>6368</a:t>
            </a:r>
          </a:p>
        </p:txBody>
      </p:sp>
      <p:sp>
        <p:nvSpPr>
          <p:cNvPr id="43" name="Date Placeholder 13"/>
          <p:cNvSpPr txBox="1">
            <a:spLocks/>
          </p:cNvSpPr>
          <p:nvPr/>
        </p:nvSpPr>
        <p:spPr>
          <a:xfrm rot="5400000">
            <a:off x="5718175" y="4537076"/>
            <a:ext cx="1000125" cy="212725"/>
          </a:xfrm>
          <a:prstGeom prst="rect">
            <a:avLst/>
          </a:prstGeom>
        </p:spPr>
        <p:txBody>
          <a:bodyPr vert="horz" anchor="ctr" anchorCtr="0"/>
          <a:lstStyle>
            <a:lvl1pPr algn="r" eaLnBrk="1" latinLnBrk="0" hangingPunct="1">
              <a:defRPr kumimoji="0" sz="1800" b="1">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B715FB-409A-4DAF-A337-2F3900787C6D}" type="datetimeFigureOut">
              <a:rPr kumimoji="0" lang="en-US" sz="1800" b="1"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5/8/2025</a:t>
            </a:fld>
            <a:endParaRPr kumimoji="0" lang="en-US" sz="1800" b="1" i="0" u="none" strike="noStrike" kern="1200" cap="none" spc="0" normalizeH="0" baseline="0" noProof="0" dirty="0">
              <a:ln>
                <a:noFill/>
              </a:ln>
              <a:solidFill>
                <a:schemeClr val="tx1"/>
              </a:solidFill>
              <a:effectLst/>
              <a:uLnTx/>
              <a:uFillTx/>
              <a:latin typeface="+mn-lt"/>
              <a:ea typeface="+mn-ea"/>
              <a:cs typeface="+mn-cs"/>
            </a:endParaRPr>
          </a:p>
        </p:txBody>
      </p:sp>
      <p:sp>
        <p:nvSpPr>
          <p:cNvPr id="44" name="TextBox 43"/>
          <p:cNvSpPr txBox="1"/>
          <p:nvPr/>
        </p:nvSpPr>
        <p:spPr>
          <a:xfrm rot="5400000">
            <a:off x="-320160" y="358259"/>
            <a:ext cx="857251" cy="369332"/>
          </a:xfrm>
          <a:prstGeom prst="rect">
            <a:avLst/>
          </a:prstGeom>
          <a:noFill/>
        </p:spPr>
        <p:txBody>
          <a:bodyPr wrap="square" rtlCol="0">
            <a:spAutoFit/>
          </a:bodyPr>
          <a:lstStyle/>
          <a:p>
            <a:pPr algn="r"/>
            <a:r>
              <a:rPr lang="en-US" b="1" dirty="0"/>
              <a:t>000</a:t>
            </a:r>
            <a:fld id="{E908F598-6CCC-47F2-84F2-C4D9897FEFB8}" type="slidenum">
              <a:rPr lang="en-US" b="1" smtClean="0"/>
              <a:pPr algn="r"/>
              <a:t>‹#›</a:t>
            </a:fld>
            <a:endParaRPr lang="en-US" b="1" dirty="0"/>
          </a:p>
        </p:txBody>
      </p:sp>
      <p:sp>
        <p:nvSpPr>
          <p:cNvPr id="45" name="Rectangle 44"/>
          <p:cNvSpPr/>
          <p:nvPr/>
        </p:nvSpPr>
        <p:spPr>
          <a:xfrm rot="5400000">
            <a:off x="6686550" y="285750"/>
            <a:ext cx="800100" cy="457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rot="5400000">
            <a:off x="7219950" y="285750"/>
            <a:ext cx="800100" cy="457200"/>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rot="5400000">
            <a:off x="8134349" y="-95251"/>
            <a:ext cx="800100" cy="121920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rot="5400000">
            <a:off x="6537844" y="358262"/>
            <a:ext cx="857245" cy="369332"/>
          </a:xfrm>
          <a:prstGeom prst="rect">
            <a:avLst/>
          </a:prstGeom>
          <a:noFill/>
        </p:spPr>
        <p:txBody>
          <a:bodyPr wrap="square" rtlCol="0">
            <a:spAutoFit/>
          </a:bodyPr>
          <a:lstStyle/>
          <a:p>
            <a:pPr algn="r"/>
            <a:r>
              <a:rPr lang="en-US" b="1" dirty="0">
                <a:solidFill>
                  <a:schemeClr val="tx1"/>
                </a:solidFill>
              </a:rPr>
              <a:t>20215</a:t>
            </a:r>
          </a:p>
        </p:txBody>
      </p:sp>
      <p:sp>
        <p:nvSpPr>
          <p:cNvPr id="48" name="TextBox 47"/>
          <p:cNvSpPr txBox="1"/>
          <p:nvPr/>
        </p:nvSpPr>
        <p:spPr>
          <a:xfrm rot="5400000">
            <a:off x="7197209" y="472559"/>
            <a:ext cx="628650" cy="369332"/>
          </a:xfrm>
          <a:prstGeom prst="rect">
            <a:avLst/>
          </a:prstGeom>
          <a:noFill/>
        </p:spPr>
        <p:txBody>
          <a:bodyPr wrap="square" rtlCol="0">
            <a:spAutoFit/>
          </a:bodyPr>
          <a:lstStyle/>
          <a:p>
            <a:pPr algn="r"/>
            <a:r>
              <a:rPr lang="en-US" b="1" dirty="0">
                <a:solidFill>
                  <a:schemeClr val="tx1"/>
                </a:solidFill>
              </a:rPr>
              <a:t>653</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171450"/>
            <a:ext cx="7470648" cy="571500"/>
          </a:xfrm>
        </p:spPr>
        <p:txBody>
          <a:bodyPr/>
          <a:lstStyle/>
          <a:p>
            <a:r>
              <a:rPr kumimoji="0" lang="en-US"/>
              <a:t>Click to edit Master title style</a:t>
            </a:r>
            <a:endParaRPr kumimoji="0" lang="en-US" dirty="0"/>
          </a:p>
        </p:txBody>
      </p:sp>
      <p:sp>
        <p:nvSpPr>
          <p:cNvPr id="4" name="Date Placeholder 3"/>
          <p:cNvSpPr>
            <a:spLocks noGrp="1"/>
          </p:cNvSpPr>
          <p:nvPr>
            <p:ph type="dt" sz="half" idx="10"/>
          </p:nvPr>
        </p:nvSpPr>
        <p:spPr/>
        <p:txBody>
          <a:bodyPr/>
          <a:lstStyle/>
          <a:p>
            <a:fld id="{E3C3850A-20FC-4D0F-9C77-C0851516834B}" type="datetimeFigureOut">
              <a:rPr lang="en-US" smtClean="0"/>
              <a:pPr/>
              <a:t>5/8/2025</a:t>
            </a:fld>
            <a:endParaRPr lang="en-US"/>
          </a:p>
        </p:txBody>
      </p:sp>
      <p:sp>
        <p:nvSpPr>
          <p:cNvPr id="5" name="Footer Placeholder 4"/>
          <p:cNvSpPr>
            <a:spLocks noGrp="1"/>
          </p:cNvSpPr>
          <p:nvPr>
            <p:ph type="ftr" sz="quarter" idx="11"/>
          </p:nvPr>
        </p:nvSpPr>
        <p:spPr>
          <a:xfrm>
            <a:off x="1295400" y="4686156"/>
            <a:ext cx="7467600" cy="273844"/>
          </a:xfrm>
        </p:spPr>
        <p:txBody>
          <a:bodyPr/>
          <a:lstStyle/>
          <a:p>
            <a:endParaRPr lang="en-US"/>
          </a:p>
        </p:txBody>
      </p:sp>
      <p:sp>
        <p:nvSpPr>
          <p:cNvPr id="8" name="Content Placeholder 7"/>
          <p:cNvSpPr>
            <a:spLocks noGrp="1"/>
          </p:cNvSpPr>
          <p:nvPr>
            <p:ph sz="quarter" idx="1"/>
          </p:nvPr>
        </p:nvSpPr>
        <p:spPr>
          <a:xfrm>
            <a:off x="1295400" y="1257300"/>
            <a:ext cx="7470648" cy="3314700"/>
          </a:xfrm>
        </p:spPr>
        <p:txBody>
          <a:bodyPr/>
          <a:lstStyle>
            <a:lvl2pPr>
              <a:defRPr>
                <a:solidFill>
                  <a:schemeClr val="bg1"/>
                </a:solidFill>
              </a:defRPr>
            </a:lvl2pPr>
            <a:lvl3pPr>
              <a:defRPr>
                <a:solidFill>
                  <a:schemeClr val="bg1"/>
                </a:solidFill>
              </a:defRPr>
            </a:lvl3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tx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2" y="3202782"/>
            <a:ext cx="7772398" cy="1940718"/>
          </a:xfrm>
        </p:spPr>
        <p:txBody>
          <a:bodyPr anchor="t"/>
          <a:lstStyle>
            <a:lvl1pPr marL="0" indent="0">
              <a:buNone/>
              <a:defRPr sz="2800">
                <a:solidFill>
                  <a:schemeClr val="bg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2" name="Title 1"/>
          <p:cNvSpPr>
            <a:spLocks noGrp="1"/>
          </p:cNvSpPr>
          <p:nvPr>
            <p:ph type="title"/>
          </p:nvPr>
        </p:nvSpPr>
        <p:spPr>
          <a:xfrm>
            <a:off x="1371600" y="1600200"/>
            <a:ext cx="7620000" cy="1028700"/>
          </a:xfrm>
        </p:spPr>
        <p:txBody>
          <a:bodyPr/>
          <a:lstStyle>
            <a:lvl1pPr algn="l">
              <a:buNone/>
              <a:defRPr sz="4400" b="0" cap="none">
                <a:solidFill>
                  <a:srgbClr val="FFFFFF"/>
                </a:solidFill>
              </a:defRPr>
            </a:lvl1pPr>
          </a:lstStyle>
          <a:p>
            <a:r>
              <a:rPr kumimoji="0" lang="en-US"/>
              <a:t>Click to edit Master title style</a:t>
            </a:r>
            <a:endParaRPr kumimoji="0" lang="en-US" dirty="0"/>
          </a:p>
        </p:txBody>
      </p:sp>
      <p:sp>
        <p:nvSpPr>
          <p:cNvPr id="10" name="Rectangle 9"/>
          <p:cNvSpPr/>
          <p:nvPr/>
        </p:nvSpPr>
        <p:spPr>
          <a:xfrm>
            <a:off x="152400" y="4229100"/>
            <a:ext cx="1066800" cy="9144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28"/>
          <p:cNvSpPr txBox="1">
            <a:spLocks/>
          </p:cNvSpPr>
          <p:nvPr/>
        </p:nvSpPr>
        <p:spPr>
          <a:xfrm>
            <a:off x="304800" y="4846319"/>
            <a:ext cx="990600" cy="228600"/>
          </a:xfrm>
          <a:prstGeom prst="rect">
            <a:avLst/>
          </a:prstGeom>
        </p:spPr>
        <p:txBody>
          <a:bodyPr/>
          <a:lstStyle>
            <a:lvl1pPr algn="r">
              <a:defRPr b="1">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000</a:t>
            </a:r>
            <a:fld id="{AFABA528-9737-417B-9948-853B7BB5C297}" type="slidenum">
              <a:rPr kumimoji="0" lang="en-US" sz="1800" b="1"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schemeClr val="tx1"/>
              </a:solidFill>
              <a:effectLst/>
              <a:uLnTx/>
              <a:uFillTx/>
              <a:latin typeface="+mn-lt"/>
              <a:ea typeface="+mn-ea"/>
              <a:cs typeface="+mn-cs"/>
            </a:endParaRPr>
          </a:p>
        </p:txBody>
      </p:sp>
      <p:sp>
        <p:nvSpPr>
          <p:cNvPr id="15" name="Rectangle 14"/>
          <p:cNvSpPr/>
          <p:nvPr/>
        </p:nvSpPr>
        <p:spPr>
          <a:xfrm>
            <a:off x="152400" y="3829050"/>
            <a:ext cx="1066800" cy="3429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15"/>
          <p:cNvGrpSpPr/>
          <p:nvPr/>
        </p:nvGrpSpPr>
        <p:grpSpPr>
          <a:xfrm>
            <a:off x="152401" y="2914650"/>
            <a:ext cx="2971799" cy="800100"/>
            <a:chOff x="152400" y="1371600"/>
            <a:chExt cx="2971799" cy="1066800"/>
          </a:xfrm>
        </p:grpSpPr>
        <p:grpSp>
          <p:nvGrpSpPr>
            <p:cNvPr id="5" name="Group 32"/>
            <p:cNvGrpSpPr/>
            <p:nvPr userDrawn="1"/>
          </p:nvGrpSpPr>
          <p:grpSpPr>
            <a:xfrm>
              <a:off x="152400" y="1371600"/>
              <a:ext cx="2971799" cy="1066800"/>
              <a:chOff x="152400" y="1371600"/>
              <a:chExt cx="2942376" cy="1066800"/>
            </a:xfrm>
          </p:grpSpPr>
          <p:sp>
            <p:nvSpPr>
              <p:cNvPr id="19" name="Block Arc 18"/>
              <p:cNvSpPr/>
              <p:nvPr userDrawn="1"/>
            </p:nvSpPr>
            <p:spPr>
              <a:xfrm>
                <a:off x="993410" y="1371600"/>
                <a:ext cx="1066800" cy="1066800"/>
              </a:xfrm>
              <a:prstGeom prst="blockArc">
                <a:avLst>
                  <a:gd name="adj1" fmla="val 10800000"/>
                  <a:gd name="adj2" fmla="val 16297115"/>
                  <a:gd name="adj3" fmla="val 24348"/>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Pie 19"/>
              <p:cNvSpPr/>
              <p:nvPr userDrawn="1"/>
            </p:nvSpPr>
            <p:spPr>
              <a:xfrm>
                <a:off x="152400" y="1371600"/>
                <a:ext cx="2108447" cy="1066800"/>
              </a:xfrm>
              <a:prstGeom prst="pie">
                <a:avLst>
                  <a:gd name="adj1" fmla="val 10795362"/>
                  <a:gd name="adj2" fmla="val 16200011"/>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ectangle 20"/>
              <p:cNvSpPr/>
              <p:nvPr userDrawn="1"/>
            </p:nvSpPr>
            <p:spPr>
              <a:xfrm>
                <a:off x="1220680" y="1371600"/>
                <a:ext cx="1874096" cy="256032"/>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userDrawn="1"/>
          </p:nvSpPr>
          <p:spPr>
            <a:xfrm>
              <a:off x="152400" y="1905000"/>
              <a:ext cx="1066800" cy="76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21"/>
          <p:cNvGrpSpPr/>
          <p:nvPr/>
        </p:nvGrpSpPr>
        <p:grpSpPr>
          <a:xfrm flipV="1">
            <a:off x="152403" y="2457450"/>
            <a:ext cx="2971805" cy="400050"/>
            <a:chOff x="152400" y="1371600"/>
            <a:chExt cx="2971805" cy="533400"/>
          </a:xfrm>
        </p:grpSpPr>
        <p:grpSp>
          <p:nvGrpSpPr>
            <p:cNvPr id="7" name="Group 32"/>
            <p:cNvGrpSpPr/>
            <p:nvPr userDrawn="1"/>
          </p:nvGrpSpPr>
          <p:grpSpPr>
            <a:xfrm>
              <a:off x="154782" y="1371600"/>
              <a:ext cx="2969423" cy="533400"/>
              <a:chOff x="154757" y="1371600"/>
              <a:chExt cx="2940021" cy="533400"/>
            </a:xfrm>
          </p:grpSpPr>
          <p:sp>
            <p:nvSpPr>
              <p:cNvPr id="25" name="Block Arc 24"/>
              <p:cNvSpPr/>
              <p:nvPr userDrawn="1"/>
            </p:nvSpPr>
            <p:spPr>
              <a:xfrm>
                <a:off x="1144978" y="1371600"/>
                <a:ext cx="452674" cy="454343"/>
              </a:xfrm>
              <a:prstGeom prst="blockArc">
                <a:avLst>
                  <a:gd name="adj1" fmla="val 10800000"/>
                  <a:gd name="adj2" fmla="val 16275617"/>
                  <a:gd name="adj3" fmla="val 17059"/>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Pie 25"/>
              <p:cNvSpPr/>
              <p:nvPr userDrawn="1"/>
            </p:nvSpPr>
            <p:spPr>
              <a:xfrm>
                <a:off x="154757" y="1371600"/>
                <a:ext cx="2108447" cy="533400"/>
              </a:xfrm>
              <a:prstGeom prst="pie">
                <a:avLst>
                  <a:gd name="adj1" fmla="val 10795362"/>
                  <a:gd name="adj2" fmla="val 16200011"/>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Rectangle 26"/>
              <p:cNvSpPr/>
              <p:nvPr userDrawn="1"/>
            </p:nvSpPr>
            <p:spPr>
              <a:xfrm>
                <a:off x="1220680" y="1371600"/>
                <a:ext cx="1874098" cy="76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p:cNvSpPr/>
            <p:nvPr userDrawn="1"/>
          </p:nvSpPr>
          <p:spPr>
            <a:xfrm>
              <a:off x="152400" y="1648968"/>
              <a:ext cx="1066800" cy="76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p:cNvSpPr/>
          <p:nvPr/>
        </p:nvSpPr>
        <p:spPr>
          <a:xfrm>
            <a:off x="3200400" y="2914650"/>
            <a:ext cx="2057400" cy="1143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5334000" y="2914650"/>
            <a:ext cx="2057400" cy="1143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7467600" y="2914650"/>
            <a:ext cx="1676400" cy="19545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200400" y="2800350"/>
            <a:ext cx="2057400" cy="57150"/>
          </a:xfrm>
          <a:prstGeom prst="rect">
            <a:avLst/>
          </a:prstGeom>
          <a:solidFill>
            <a:schemeClr val="tx1">
              <a:lumMod val="95000"/>
            </a:schemeClr>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334000" y="2800350"/>
            <a:ext cx="2057400" cy="5715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7467600" y="2800350"/>
            <a:ext cx="1676400" cy="57150"/>
          </a:xfrm>
          <a:prstGeom prst="rect">
            <a:avLst/>
          </a:prstGeom>
          <a:solidFill>
            <a:schemeClr val="tx1">
              <a:lumMod val="95000"/>
            </a:schemeClr>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52400" y="3429000"/>
            <a:ext cx="1066800" cy="342900"/>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52400" y="2171700"/>
            <a:ext cx="1066800" cy="3429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52400" y="1771650"/>
            <a:ext cx="1066800" cy="3429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52400" y="0"/>
            <a:ext cx="1066800" cy="17145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11"/>
          <p:cNvSpPr>
            <a:spLocks noGrp="1"/>
          </p:cNvSpPr>
          <p:nvPr>
            <p:ph type="dt" sz="half" idx="10"/>
          </p:nvPr>
        </p:nvSpPr>
        <p:spPr>
          <a:xfrm>
            <a:off x="7810501" y="2926557"/>
            <a:ext cx="1333500" cy="159544"/>
          </a:xfrm>
        </p:spPr>
        <p:txBody>
          <a:bodyPr/>
          <a:lstStyle/>
          <a:p>
            <a:fld id="{E3C3850A-20FC-4D0F-9C77-C0851516834B}" type="datetimeFigureOut">
              <a:rPr lang="en-US" smtClean="0"/>
              <a:pPr/>
              <a:t>5/8/2025</a:t>
            </a:fld>
            <a:endParaRPr lang="en-US"/>
          </a:p>
        </p:txBody>
      </p:sp>
      <p:sp>
        <p:nvSpPr>
          <p:cNvPr id="38" name="TextBox 37"/>
          <p:cNvSpPr txBox="1"/>
          <p:nvPr/>
        </p:nvSpPr>
        <p:spPr>
          <a:xfrm>
            <a:off x="457200" y="2226170"/>
            <a:ext cx="838200" cy="369332"/>
          </a:xfrm>
          <a:prstGeom prst="rect">
            <a:avLst/>
          </a:prstGeom>
          <a:noFill/>
        </p:spPr>
        <p:txBody>
          <a:bodyPr wrap="square" rtlCol="0">
            <a:spAutoFit/>
          </a:bodyPr>
          <a:lstStyle/>
          <a:p>
            <a:pPr algn="r"/>
            <a:r>
              <a:rPr lang="en-US" b="1" dirty="0">
                <a:solidFill>
                  <a:schemeClr val="tx1"/>
                </a:solidFill>
              </a:rPr>
              <a:t>9457</a:t>
            </a:r>
          </a:p>
        </p:txBody>
      </p:sp>
      <p:sp>
        <p:nvSpPr>
          <p:cNvPr id="39" name="TextBox 38"/>
          <p:cNvSpPr txBox="1"/>
          <p:nvPr/>
        </p:nvSpPr>
        <p:spPr>
          <a:xfrm>
            <a:off x="457200" y="1817370"/>
            <a:ext cx="838200" cy="369332"/>
          </a:xfrm>
          <a:prstGeom prst="rect">
            <a:avLst/>
          </a:prstGeom>
          <a:noFill/>
        </p:spPr>
        <p:txBody>
          <a:bodyPr wrap="square" rtlCol="0">
            <a:spAutoFit/>
          </a:bodyPr>
          <a:lstStyle/>
          <a:p>
            <a:pPr algn="r"/>
            <a:r>
              <a:rPr lang="en-US" b="1" dirty="0">
                <a:solidFill>
                  <a:schemeClr val="tx1"/>
                </a:solidFill>
              </a:rPr>
              <a:t>36528</a:t>
            </a:r>
          </a:p>
        </p:txBody>
      </p:sp>
      <p:sp>
        <p:nvSpPr>
          <p:cNvPr id="40" name="TextBox 39"/>
          <p:cNvSpPr txBox="1"/>
          <p:nvPr/>
        </p:nvSpPr>
        <p:spPr>
          <a:xfrm>
            <a:off x="457200" y="3483470"/>
            <a:ext cx="838200" cy="369332"/>
          </a:xfrm>
          <a:prstGeom prst="rect">
            <a:avLst/>
          </a:prstGeom>
          <a:noFill/>
        </p:spPr>
        <p:txBody>
          <a:bodyPr wrap="square" rtlCol="0">
            <a:spAutoFit/>
          </a:bodyPr>
          <a:lstStyle/>
          <a:p>
            <a:pPr algn="r"/>
            <a:r>
              <a:rPr lang="en-US" b="1" dirty="0">
                <a:solidFill>
                  <a:schemeClr val="tx1"/>
                </a:solidFill>
              </a:rPr>
              <a:t>3268</a:t>
            </a:r>
          </a:p>
        </p:txBody>
      </p:sp>
      <p:sp>
        <p:nvSpPr>
          <p:cNvPr id="41" name="TextBox 40"/>
          <p:cNvSpPr txBox="1"/>
          <p:nvPr/>
        </p:nvSpPr>
        <p:spPr>
          <a:xfrm>
            <a:off x="457200" y="3883520"/>
            <a:ext cx="838200" cy="369332"/>
          </a:xfrm>
          <a:prstGeom prst="rect">
            <a:avLst/>
          </a:prstGeom>
          <a:noFill/>
        </p:spPr>
        <p:txBody>
          <a:bodyPr wrap="square" rtlCol="0">
            <a:spAutoFit/>
          </a:bodyPr>
          <a:lstStyle/>
          <a:p>
            <a:pPr algn="r"/>
            <a:r>
              <a:rPr lang="en-US" b="1" dirty="0">
                <a:solidFill>
                  <a:schemeClr val="tx1"/>
                </a:solidFill>
              </a:rPr>
              <a:t>11245</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1371600" y="1257301"/>
            <a:ext cx="3581400" cy="3363875"/>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1" name="Content Placeholder 10"/>
          <p:cNvSpPr>
            <a:spLocks noGrp="1"/>
          </p:cNvSpPr>
          <p:nvPr>
            <p:ph sz="quarter" idx="2"/>
          </p:nvPr>
        </p:nvSpPr>
        <p:spPr>
          <a:xfrm>
            <a:off x="5105400" y="1257300"/>
            <a:ext cx="3657600" cy="337185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E3C3850A-20FC-4D0F-9C77-C0851516834B}" type="datetimeFigureOut">
              <a:rPr lang="en-US" smtClean="0"/>
              <a:pPr/>
              <a:t>5/8/2025</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04789"/>
            <a:ext cx="7391400" cy="538162"/>
          </a:xfrm>
        </p:spPr>
        <p:txBody>
          <a:bodyPr anchor="ctr"/>
          <a:lstStyle>
            <a:lvl1pPr>
              <a:defRPr/>
            </a:lvl1pPr>
          </a:lstStyle>
          <a:p>
            <a:r>
              <a:rPr kumimoji="0" lang="en-US"/>
              <a:t>Click to edit Master title style</a:t>
            </a:r>
            <a:endParaRPr kumimoji="0" lang="en-US" dirty="0"/>
          </a:p>
        </p:txBody>
      </p:sp>
      <p:sp>
        <p:nvSpPr>
          <p:cNvPr id="11" name="Content Placeholder 10"/>
          <p:cNvSpPr>
            <a:spLocks noGrp="1"/>
          </p:cNvSpPr>
          <p:nvPr>
            <p:ph sz="quarter" idx="2"/>
          </p:nvPr>
        </p:nvSpPr>
        <p:spPr>
          <a:xfrm>
            <a:off x="1371600" y="1828800"/>
            <a:ext cx="3581400" cy="268605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3" name="Content Placeholder 12"/>
          <p:cNvSpPr>
            <a:spLocks noGrp="1"/>
          </p:cNvSpPr>
          <p:nvPr>
            <p:ph sz="quarter" idx="4"/>
          </p:nvPr>
        </p:nvSpPr>
        <p:spPr>
          <a:xfrm>
            <a:off x="5105400" y="1828800"/>
            <a:ext cx="3581400" cy="268605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0" name="Date Placeholder 9"/>
          <p:cNvSpPr>
            <a:spLocks noGrp="1"/>
          </p:cNvSpPr>
          <p:nvPr>
            <p:ph type="dt" sz="half" idx="15"/>
          </p:nvPr>
        </p:nvSpPr>
        <p:spPr/>
        <p:txBody>
          <a:bodyPr rtlCol="0"/>
          <a:lstStyle/>
          <a:p>
            <a:fld id="{E3C3850A-20FC-4D0F-9C77-C0851516834B}" type="datetimeFigureOut">
              <a:rPr lang="en-US" smtClean="0"/>
              <a:pPr/>
              <a:t>5/8/2025</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1371600" y="1314450"/>
            <a:ext cx="3581400" cy="48006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5105400" y="1314450"/>
            <a:ext cx="3581400" cy="48006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E3C3850A-20FC-4D0F-9C77-C0851516834B}" type="datetimeFigureOut">
              <a:rPr lang="en-US" smtClean="0"/>
              <a:pPr/>
              <a:t>5/8/2025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0" y="954167"/>
            <a:ext cx="533400" cy="183357"/>
          </a:xfrm>
          <a:prstGeom prst="rect">
            <a:avLst/>
          </a:prstGeom>
        </p:spPr>
        <p:txBody>
          <a:bodyPr/>
          <a:lstStyle>
            <a:lvl1pPr>
              <a:defRPr>
                <a:solidFill>
                  <a:srgbClr val="FFFFFF"/>
                </a:solidFill>
              </a:defRPr>
            </a:lvl1pPr>
          </a:lstStyle>
          <a:p>
            <a:fld id="{83343444-FFA8-4FA8-8291-C4EA7962EA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accent3"/>
                </a:solidFill>
              </a:defRPr>
            </a:lvl1pPr>
          </a:lstStyle>
          <a:p>
            <a:fld id="{E3C3850A-20FC-4D0F-9C77-C0851516834B}" type="datetimeFigureOut">
              <a:rPr lang="en-US" smtClean="0"/>
              <a:pPr/>
              <a:t>5/8/2025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4686300"/>
            <a:ext cx="533400" cy="285750"/>
          </a:xfrm>
          <a:prstGeom prst="rect">
            <a:avLst/>
          </a:prstGeom>
        </p:spPr>
        <p:txBody>
          <a:bodyPr/>
          <a:lstStyle>
            <a:lvl1pPr>
              <a:defRPr>
                <a:solidFill>
                  <a:schemeClr val="accent3"/>
                </a:solidFill>
              </a:defRPr>
            </a:lvl1pPr>
          </a:lstStyle>
          <a:p>
            <a:fld id="{83343444-FFA8-4FA8-8291-C4EA7962EA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04789"/>
            <a:ext cx="7391400" cy="538162"/>
          </a:xfrm>
        </p:spPr>
        <p:txBody>
          <a:bodyPr anchor="ctr"/>
          <a:lstStyle>
            <a:lvl1pPr algn="l">
              <a:buNone/>
              <a:defRPr sz="4400" b="0"/>
            </a:lvl1pPr>
          </a:lstStyle>
          <a:p>
            <a:r>
              <a:rPr kumimoji="0" lang="en-US"/>
              <a:t>Click to edit Master title style</a:t>
            </a:r>
            <a:endParaRPr kumimoji="0" lang="en-US" dirty="0"/>
          </a:p>
        </p:txBody>
      </p:sp>
      <p:sp>
        <p:nvSpPr>
          <p:cNvPr id="5" name="Date Placeholder 4"/>
          <p:cNvSpPr>
            <a:spLocks noGrp="1"/>
          </p:cNvSpPr>
          <p:nvPr>
            <p:ph type="dt" sz="half" idx="10"/>
          </p:nvPr>
        </p:nvSpPr>
        <p:spPr/>
        <p:txBody>
          <a:bodyPr/>
          <a:lstStyle/>
          <a:p>
            <a:fld id="{E3C3850A-20FC-4D0F-9C77-C0851516834B}" type="datetimeFigureOut">
              <a:rPr lang="en-US" smtClean="0"/>
              <a:pPr/>
              <a:t>5/8/2025</a:t>
            </a:fld>
            <a:endParaRPr lang="en-US"/>
          </a:p>
        </p:txBody>
      </p:sp>
      <p:sp>
        <p:nvSpPr>
          <p:cNvPr id="6" name="Footer Placeholder 5"/>
          <p:cNvSpPr>
            <a:spLocks noGrp="1"/>
          </p:cNvSpPr>
          <p:nvPr>
            <p:ph type="ftr" sz="quarter" idx="11"/>
          </p:nvPr>
        </p:nvSpPr>
        <p:spPr/>
        <p:txBody>
          <a:bodyPr/>
          <a:lstStyle/>
          <a:p>
            <a:endParaRPr lang="en-US"/>
          </a:p>
        </p:txBody>
      </p:sp>
      <p:sp>
        <p:nvSpPr>
          <p:cNvPr id="3" name="Text Placeholder 2"/>
          <p:cNvSpPr>
            <a:spLocks noGrp="1"/>
          </p:cNvSpPr>
          <p:nvPr>
            <p:ph type="body" idx="2"/>
          </p:nvPr>
        </p:nvSpPr>
        <p:spPr>
          <a:xfrm>
            <a:off x="152400" y="1543050"/>
            <a:ext cx="1066800" cy="3371850"/>
          </a:xfrm>
          <a:ln>
            <a:solidFill>
              <a:schemeClr val="accent1"/>
            </a:solidFill>
          </a:ln>
        </p:spPr>
        <p:style>
          <a:lnRef idx="2">
            <a:schemeClr val="accent1">
              <a:shade val="50000"/>
            </a:schemeClr>
          </a:lnRef>
          <a:fillRef idx="1">
            <a:schemeClr val="accent1"/>
          </a:fillRef>
          <a:effectRef idx="0">
            <a:schemeClr val="accent1"/>
          </a:effectRef>
          <a:fontRef idx="none"/>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1371600" y="1314450"/>
            <a:ext cx="7391400" cy="33147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tx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95400" y="0"/>
            <a:ext cx="7848600" cy="3143250"/>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1295400" y="4114800"/>
            <a:ext cx="7620000" cy="51435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2" name="Title 1"/>
          <p:cNvSpPr>
            <a:spLocks noGrp="1"/>
          </p:cNvSpPr>
          <p:nvPr>
            <p:ph type="title"/>
          </p:nvPr>
        </p:nvSpPr>
        <p:spPr>
          <a:xfrm>
            <a:off x="1295400" y="3543300"/>
            <a:ext cx="7620000" cy="514350"/>
          </a:xfrm>
        </p:spPr>
        <p:txBody>
          <a:bodyPr anchor="ctr"/>
          <a:lstStyle>
            <a:lvl1pPr algn="l">
              <a:buNone/>
              <a:defRPr sz="2800" b="0">
                <a:solidFill>
                  <a:srgbClr val="FFFFFF"/>
                </a:solidFill>
              </a:defRPr>
            </a:lvl1pPr>
          </a:lstStyle>
          <a:p>
            <a:r>
              <a:rPr kumimoji="0" lang="en-US"/>
              <a:t>Click to edit Master title style</a:t>
            </a:r>
            <a:endParaRPr kumimoji="0" lang="en-US" dirty="0"/>
          </a:p>
        </p:txBody>
      </p:sp>
      <p:sp>
        <p:nvSpPr>
          <p:cNvPr id="14" name="Footer Placeholder 13"/>
          <p:cNvSpPr>
            <a:spLocks noGrp="1"/>
          </p:cNvSpPr>
          <p:nvPr>
            <p:ph type="ftr" sz="quarter" idx="12"/>
          </p:nvPr>
        </p:nvSpPr>
        <p:spPr>
          <a:xfrm>
            <a:off x="1295400" y="4686156"/>
            <a:ext cx="7620000" cy="273844"/>
          </a:xfrm>
        </p:spPr>
        <p:txBody>
          <a:bodyPr rtlCol="0"/>
          <a:lstStyle/>
          <a:p>
            <a:endParaRPr lang="en-US"/>
          </a:p>
        </p:txBody>
      </p:sp>
      <p:sp>
        <p:nvSpPr>
          <p:cNvPr id="15" name="Rectangle 14"/>
          <p:cNvSpPr/>
          <p:nvPr/>
        </p:nvSpPr>
        <p:spPr>
          <a:xfrm>
            <a:off x="152400" y="4229100"/>
            <a:ext cx="1066800" cy="9144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lide Number Placeholder 28"/>
          <p:cNvSpPr txBox="1">
            <a:spLocks/>
          </p:cNvSpPr>
          <p:nvPr/>
        </p:nvSpPr>
        <p:spPr>
          <a:xfrm>
            <a:off x="304800" y="4846319"/>
            <a:ext cx="990600" cy="228600"/>
          </a:xfrm>
          <a:prstGeom prst="rect">
            <a:avLst/>
          </a:prstGeom>
        </p:spPr>
        <p:txBody>
          <a:bodyPr/>
          <a:lstStyle>
            <a:lvl1pPr algn="r">
              <a:defRPr b="1">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000</a:t>
            </a:r>
            <a:fld id="{AFABA528-9737-417B-9948-853B7BB5C297}" type="slidenum">
              <a:rPr kumimoji="0" lang="en-US" sz="1800" b="1"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schemeClr val="tx1"/>
              </a:solidFill>
              <a:effectLst/>
              <a:uLnTx/>
              <a:uFillTx/>
              <a:latin typeface="+mn-lt"/>
              <a:ea typeface="+mn-ea"/>
              <a:cs typeface="+mn-cs"/>
            </a:endParaRPr>
          </a:p>
        </p:txBody>
      </p:sp>
      <p:grpSp>
        <p:nvGrpSpPr>
          <p:cNvPr id="5" name="Group 17"/>
          <p:cNvGrpSpPr/>
          <p:nvPr/>
        </p:nvGrpSpPr>
        <p:grpSpPr>
          <a:xfrm>
            <a:off x="152401" y="3310414"/>
            <a:ext cx="2971799" cy="804386"/>
            <a:chOff x="152400" y="1365886"/>
            <a:chExt cx="2971799" cy="1072514"/>
          </a:xfrm>
        </p:grpSpPr>
        <p:grpSp>
          <p:nvGrpSpPr>
            <p:cNvPr id="6" name="Group 32"/>
            <p:cNvGrpSpPr/>
            <p:nvPr userDrawn="1"/>
          </p:nvGrpSpPr>
          <p:grpSpPr>
            <a:xfrm>
              <a:off x="152400" y="1365886"/>
              <a:ext cx="2971799" cy="1072514"/>
              <a:chOff x="152400" y="1365886"/>
              <a:chExt cx="2942376" cy="1072514"/>
            </a:xfrm>
          </p:grpSpPr>
          <p:sp>
            <p:nvSpPr>
              <p:cNvPr id="21" name="Block Arc 20"/>
              <p:cNvSpPr/>
              <p:nvPr userDrawn="1"/>
            </p:nvSpPr>
            <p:spPr>
              <a:xfrm>
                <a:off x="993410" y="1365886"/>
                <a:ext cx="1066800" cy="1066800"/>
              </a:xfrm>
              <a:prstGeom prst="blockArc">
                <a:avLst>
                  <a:gd name="adj1" fmla="val 10800000"/>
                  <a:gd name="adj2" fmla="val 16297115"/>
                  <a:gd name="adj3" fmla="val 24348"/>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Pie 21"/>
              <p:cNvSpPr/>
              <p:nvPr userDrawn="1"/>
            </p:nvSpPr>
            <p:spPr>
              <a:xfrm>
                <a:off x="152400" y="1371600"/>
                <a:ext cx="2108447" cy="1066800"/>
              </a:xfrm>
              <a:prstGeom prst="pie">
                <a:avLst>
                  <a:gd name="adj1" fmla="val 10795362"/>
                  <a:gd name="adj2" fmla="val 16200011"/>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Rectangle 22"/>
              <p:cNvSpPr/>
              <p:nvPr userDrawn="1"/>
            </p:nvSpPr>
            <p:spPr>
              <a:xfrm>
                <a:off x="1220680" y="1371600"/>
                <a:ext cx="1874096" cy="256032"/>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p:cNvSpPr/>
            <p:nvPr userDrawn="1"/>
          </p:nvSpPr>
          <p:spPr>
            <a:xfrm>
              <a:off x="152400" y="1905000"/>
              <a:ext cx="1066800" cy="76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23"/>
          <p:cNvGrpSpPr/>
          <p:nvPr/>
        </p:nvGrpSpPr>
        <p:grpSpPr>
          <a:xfrm flipV="1">
            <a:off x="152403" y="2857500"/>
            <a:ext cx="2971805" cy="400050"/>
            <a:chOff x="152400" y="1371600"/>
            <a:chExt cx="2971805" cy="533400"/>
          </a:xfrm>
        </p:grpSpPr>
        <p:grpSp>
          <p:nvGrpSpPr>
            <p:cNvPr id="8" name="Group 32"/>
            <p:cNvGrpSpPr/>
            <p:nvPr userDrawn="1"/>
          </p:nvGrpSpPr>
          <p:grpSpPr>
            <a:xfrm>
              <a:off x="154782" y="1371600"/>
              <a:ext cx="2969423" cy="533400"/>
              <a:chOff x="154757" y="1371600"/>
              <a:chExt cx="2940021" cy="533400"/>
            </a:xfrm>
          </p:grpSpPr>
          <p:sp>
            <p:nvSpPr>
              <p:cNvPr id="27" name="Block Arc 26"/>
              <p:cNvSpPr/>
              <p:nvPr userDrawn="1"/>
            </p:nvSpPr>
            <p:spPr>
              <a:xfrm>
                <a:off x="1144978" y="1371600"/>
                <a:ext cx="452674" cy="457200"/>
              </a:xfrm>
              <a:prstGeom prst="blockArc">
                <a:avLst>
                  <a:gd name="adj1" fmla="val 10800000"/>
                  <a:gd name="adj2" fmla="val 16275617"/>
                  <a:gd name="adj3" fmla="val 17059"/>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Pie 27"/>
              <p:cNvSpPr/>
              <p:nvPr userDrawn="1"/>
            </p:nvSpPr>
            <p:spPr>
              <a:xfrm>
                <a:off x="154757" y="1371600"/>
                <a:ext cx="2108447" cy="533400"/>
              </a:xfrm>
              <a:prstGeom prst="pie">
                <a:avLst>
                  <a:gd name="adj1" fmla="val 10795362"/>
                  <a:gd name="adj2" fmla="val 16200011"/>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Rectangle 28"/>
              <p:cNvSpPr/>
              <p:nvPr userDrawn="1"/>
            </p:nvSpPr>
            <p:spPr>
              <a:xfrm>
                <a:off x="1220680" y="1371600"/>
                <a:ext cx="1874098" cy="76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p:cNvSpPr/>
            <p:nvPr userDrawn="1"/>
          </p:nvSpPr>
          <p:spPr>
            <a:xfrm>
              <a:off x="152400" y="1648968"/>
              <a:ext cx="1066800" cy="76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p:cNvSpPr/>
          <p:nvPr/>
        </p:nvSpPr>
        <p:spPr>
          <a:xfrm>
            <a:off x="3200400" y="3314700"/>
            <a:ext cx="2057400" cy="1143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5334000" y="3314700"/>
            <a:ext cx="2057400" cy="1143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7467600" y="3314700"/>
            <a:ext cx="1676400" cy="19545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3200400" y="3200400"/>
            <a:ext cx="2057400" cy="57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5334000" y="3200400"/>
            <a:ext cx="2057400" cy="5715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7467600" y="3200400"/>
            <a:ext cx="1676400" cy="57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52400" y="3829050"/>
            <a:ext cx="1066800" cy="342900"/>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52400" y="2171700"/>
            <a:ext cx="1066800" cy="3429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152400" y="1771650"/>
            <a:ext cx="1066800" cy="3429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52400" y="0"/>
            <a:ext cx="1066800" cy="17145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152400" y="2571750"/>
            <a:ext cx="1066800" cy="3429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11"/>
          <p:cNvSpPr>
            <a:spLocks noGrp="1"/>
          </p:cNvSpPr>
          <p:nvPr>
            <p:ph type="dt" sz="half" idx="10"/>
          </p:nvPr>
        </p:nvSpPr>
        <p:spPr>
          <a:xfrm>
            <a:off x="7467600" y="3269457"/>
            <a:ext cx="1676400" cy="273844"/>
          </a:xfrm>
        </p:spPr>
        <p:txBody>
          <a:bodyPr rtlCol="0"/>
          <a:lstStyle/>
          <a:p>
            <a:fld id="{E3C3850A-20FC-4D0F-9C77-C0851516834B}" type="datetimeFigureOut">
              <a:rPr lang="en-US" smtClean="0"/>
              <a:pPr/>
              <a:t>5/8/2025</a:t>
            </a:fld>
            <a:endParaRPr lang="en-US"/>
          </a:p>
        </p:txBody>
      </p:sp>
      <p:sp>
        <p:nvSpPr>
          <p:cNvPr id="41" name="TextBox 40"/>
          <p:cNvSpPr txBox="1"/>
          <p:nvPr/>
        </p:nvSpPr>
        <p:spPr>
          <a:xfrm>
            <a:off x="457200" y="3883520"/>
            <a:ext cx="838200" cy="369332"/>
          </a:xfrm>
          <a:prstGeom prst="rect">
            <a:avLst/>
          </a:prstGeom>
          <a:noFill/>
        </p:spPr>
        <p:txBody>
          <a:bodyPr wrap="square" rtlCol="0">
            <a:spAutoFit/>
          </a:bodyPr>
          <a:lstStyle/>
          <a:p>
            <a:pPr algn="r"/>
            <a:r>
              <a:rPr lang="en-US" b="1" dirty="0">
                <a:solidFill>
                  <a:schemeClr val="tx1"/>
                </a:solidFill>
              </a:rPr>
              <a:t>9564</a:t>
            </a:r>
          </a:p>
        </p:txBody>
      </p:sp>
      <p:sp>
        <p:nvSpPr>
          <p:cNvPr id="42" name="TextBox 41"/>
          <p:cNvSpPr txBox="1"/>
          <p:nvPr/>
        </p:nvSpPr>
        <p:spPr>
          <a:xfrm>
            <a:off x="457200" y="2617470"/>
            <a:ext cx="838200" cy="369332"/>
          </a:xfrm>
          <a:prstGeom prst="rect">
            <a:avLst/>
          </a:prstGeom>
          <a:noFill/>
        </p:spPr>
        <p:txBody>
          <a:bodyPr wrap="square" rtlCol="0">
            <a:spAutoFit/>
          </a:bodyPr>
          <a:lstStyle/>
          <a:p>
            <a:pPr algn="r"/>
            <a:r>
              <a:rPr lang="en-US" b="1" dirty="0">
                <a:solidFill>
                  <a:schemeClr val="tx1"/>
                </a:solidFill>
              </a:rPr>
              <a:t>10240</a:t>
            </a:r>
          </a:p>
        </p:txBody>
      </p:sp>
      <p:sp>
        <p:nvSpPr>
          <p:cNvPr id="43" name="TextBox 42"/>
          <p:cNvSpPr txBox="1"/>
          <p:nvPr/>
        </p:nvSpPr>
        <p:spPr>
          <a:xfrm>
            <a:off x="457200" y="2217420"/>
            <a:ext cx="838200" cy="369332"/>
          </a:xfrm>
          <a:prstGeom prst="rect">
            <a:avLst/>
          </a:prstGeom>
          <a:noFill/>
        </p:spPr>
        <p:txBody>
          <a:bodyPr wrap="square" rtlCol="0">
            <a:spAutoFit/>
          </a:bodyPr>
          <a:lstStyle/>
          <a:p>
            <a:pPr algn="r"/>
            <a:r>
              <a:rPr lang="en-US" b="1" dirty="0">
                <a:solidFill>
                  <a:schemeClr val="tx1"/>
                </a:solidFill>
              </a:rPr>
              <a:t>84598</a:t>
            </a:r>
          </a:p>
        </p:txBody>
      </p:sp>
      <p:sp>
        <p:nvSpPr>
          <p:cNvPr id="44" name="TextBox 43"/>
          <p:cNvSpPr txBox="1"/>
          <p:nvPr/>
        </p:nvSpPr>
        <p:spPr>
          <a:xfrm>
            <a:off x="457200" y="1817370"/>
            <a:ext cx="838200" cy="369332"/>
          </a:xfrm>
          <a:prstGeom prst="rect">
            <a:avLst/>
          </a:prstGeom>
          <a:noFill/>
        </p:spPr>
        <p:txBody>
          <a:bodyPr wrap="square" rtlCol="0">
            <a:spAutoFit/>
          </a:bodyPr>
          <a:lstStyle/>
          <a:p>
            <a:pPr algn="r"/>
            <a:r>
              <a:rPr lang="en-US" b="1" dirty="0">
                <a:solidFill>
                  <a:schemeClr val="tx1"/>
                </a:solidFill>
              </a:rPr>
              <a:t>3326</a:t>
            </a: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1371600" y="171450"/>
            <a:ext cx="7391400" cy="571500"/>
          </a:xfrm>
          <a:prstGeom prst="rect">
            <a:avLst/>
          </a:prstGeom>
        </p:spPr>
        <p:txBody>
          <a:bodyPr vert="horz" anchor="ctr">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1371600" y="1257300"/>
            <a:ext cx="7394448" cy="333756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3" name="Footer Placeholder 2"/>
          <p:cNvSpPr>
            <a:spLocks noGrp="1"/>
          </p:cNvSpPr>
          <p:nvPr>
            <p:ph type="ftr" sz="quarter" idx="3"/>
          </p:nvPr>
        </p:nvSpPr>
        <p:spPr>
          <a:xfrm>
            <a:off x="1371600" y="4686156"/>
            <a:ext cx="7391400" cy="273844"/>
          </a:xfrm>
          <a:prstGeom prst="rect">
            <a:avLst/>
          </a:prstGeom>
        </p:spPr>
        <p:txBody>
          <a:bodyPr vert="horz" anchor="ctr"/>
          <a:lstStyle>
            <a:lvl1pPr algn="r" eaLnBrk="1" latinLnBrk="0" hangingPunct="1">
              <a:defRPr kumimoji="0" sz="1400">
                <a:solidFill>
                  <a:schemeClr val="accent3">
                    <a:lumMod val="40000"/>
                    <a:lumOff val="60000"/>
                  </a:schemeClr>
                </a:solidFill>
              </a:defRPr>
            </a:lvl1pPr>
          </a:lstStyle>
          <a:p>
            <a:endParaRPr lang="en-US"/>
          </a:p>
        </p:txBody>
      </p:sp>
      <p:sp>
        <p:nvSpPr>
          <p:cNvPr id="10" name="Rectangle 9"/>
          <p:cNvSpPr/>
          <p:nvPr/>
        </p:nvSpPr>
        <p:spPr>
          <a:xfrm>
            <a:off x="152400" y="3543300"/>
            <a:ext cx="1066800" cy="1600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52400" y="3143250"/>
            <a:ext cx="1066800" cy="3429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52400" y="2743200"/>
            <a:ext cx="1066800" cy="3429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52400" y="2343150"/>
            <a:ext cx="1066800" cy="3429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52400" y="1943100"/>
            <a:ext cx="1066800" cy="3429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52400" y="1543050"/>
            <a:ext cx="1066800" cy="342900"/>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34"/>
          <p:cNvGrpSpPr/>
          <p:nvPr/>
        </p:nvGrpSpPr>
        <p:grpSpPr>
          <a:xfrm>
            <a:off x="152400" y="1028700"/>
            <a:ext cx="2971800" cy="800100"/>
            <a:chOff x="152400" y="1371600"/>
            <a:chExt cx="2971800" cy="1066800"/>
          </a:xfrm>
        </p:grpSpPr>
        <p:grpSp>
          <p:nvGrpSpPr>
            <p:cNvPr id="4" name="Group 32"/>
            <p:cNvGrpSpPr/>
            <p:nvPr userDrawn="1"/>
          </p:nvGrpSpPr>
          <p:grpSpPr>
            <a:xfrm>
              <a:off x="152400" y="1371600"/>
              <a:ext cx="2971800" cy="1066800"/>
              <a:chOff x="152400" y="1371600"/>
              <a:chExt cx="2942376" cy="1066800"/>
            </a:xfrm>
          </p:grpSpPr>
          <p:sp>
            <p:nvSpPr>
              <p:cNvPr id="28" name="Block Arc 27"/>
              <p:cNvSpPr/>
              <p:nvPr userDrawn="1"/>
            </p:nvSpPr>
            <p:spPr>
              <a:xfrm>
                <a:off x="992963" y="1371600"/>
                <a:ext cx="1066800" cy="1066800"/>
              </a:xfrm>
              <a:prstGeom prst="blockArc">
                <a:avLst>
                  <a:gd name="adj1" fmla="val 10800000"/>
                  <a:gd name="adj2" fmla="val 16297115"/>
                  <a:gd name="adj3" fmla="val 24348"/>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Pie 28"/>
              <p:cNvSpPr/>
              <p:nvPr userDrawn="1"/>
            </p:nvSpPr>
            <p:spPr>
              <a:xfrm>
                <a:off x="152400" y="1371600"/>
                <a:ext cx="2108447" cy="1066800"/>
              </a:xfrm>
              <a:prstGeom prst="pie">
                <a:avLst>
                  <a:gd name="adj1" fmla="val 10795362"/>
                  <a:gd name="adj2" fmla="val 16200011"/>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Rectangle 29"/>
              <p:cNvSpPr/>
              <p:nvPr userDrawn="1"/>
            </p:nvSpPr>
            <p:spPr>
              <a:xfrm>
                <a:off x="1220680" y="1371600"/>
                <a:ext cx="1874096" cy="256032"/>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p:cNvSpPr/>
            <p:nvPr userDrawn="1"/>
          </p:nvSpPr>
          <p:spPr>
            <a:xfrm>
              <a:off x="152400" y="1874520"/>
              <a:ext cx="1066800" cy="10668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35"/>
          <p:cNvGrpSpPr/>
          <p:nvPr/>
        </p:nvGrpSpPr>
        <p:grpSpPr>
          <a:xfrm flipV="1">
            <a:off x="152403" y="571500"/>
            <a:ext cx="2971801" cy="400050"/>
            <a:chOff x="152400" y="1371600"/>
            <a:chExt cx="2971801" cy="533400"/>
          </a:xfrm>
        </p:grpSpPr>
        <p:grpSp>
          <p:nvGrpSpPr>
            <p:cNvPr id="6" name="Group 32"/>
            <p:cNvGrpSpPr/>
            <p:nvPr userDrawn="1"/>
          </p:nvGrpSpPr>
          <p:grpSpPr>
            <a:xfrm>
              <a:off x="154781" y="1371600"/>
              <a:ext cx="2969420" cy="533400"/>
              <a:chOff x="154757" y="1371600"/>
              <a:chExt cx="2940021" cy="533400"/>
            </a:xfrm>
          </p:grpSpPr>
          <p:sp>
            <p:nvSpPr>
              <p:cNvPr id="39" name="Block Arc 38"/>
              <p:cNvSpPr/>
              <p:nvPr userDrawn="1"/>
            </p:nvSpPr>
            <p:spPr>
              <a:xfrm>
                <a:off x="1147336" y="1371600"/>
                <a:ext cx="452674" cy="457200"/>
              </a:xfrm>
              <a:prstGeom prst="blockArc">
                <a:avLst>
                  <a:gd name="adj1" fmla="val 10800000"/>
                  <a:gd name="adj2" fmla="val 16275617"/>
                  <a:gd name="adj3" fmla="val 17059"/>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Pie 39"/>
              <p:cNvSpPr/>
              <p:nvPr userDrawn="1"/>
            </p:nvSpPr>
            <p:spPr>
              <a:xfrm>
                <a:off x="154757" y="1371600"/>
                <a:ext cx="2108447" cy="533400"/>
              </a:xfrm>
              <a:prstGeom prst="pie">
                <a:avLst>
                  <a:gd name="adj1" fmla="val 10795362"/>
                  <a:gd name="adj2" fmla="val 16200011"/>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Rectangle 40"/>
              <p:cNvSpPr/>
              <p:nvPr userDrawn="1"/>
            </p:nvSpPr>
            <p:spPr>
              <a:xfrm>
                <a:off x="1220680" y="1371600"/>
                <a:ext cx="1874098" cy="76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p:cNvSpPr/>
            <p:nvPr userDrawn="1"/>
          </p:nvSpPr>
          <p:spPr>
            <a:xfrm>
              <a:off x="152400" y="1648968"/>
              <a:ext cx="1066800" cy="76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Rectangle 41"/>
          <p:cNvSpPr/>
          <p:nvPr/>
        </p:nvSpPr>
        <p:spPr>
          <a:xfrm>
            <a:off x="152400" y="285750"/>
            <a:ext cx="1066800" cy="342900"/>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52400" y="0"/>
            <a:ext cx="1066800" cy="2286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3200400" y="1028700"/>
            <a:ext cx="2057400" cy="1143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5334000" y="1028700"/>
            <a:ext cx="2057400" cy="1143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7467600" y="1028700"/>
            <a:ext cx="1676400" cy="19545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3200400" y="914400"/>
            <a:ext cx="2057400" cy="5715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5334000" y="914400"/>
            <a:ext cx="2057400" cy="5715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467600" y="914400"/>
            <a:ext cx="1676400" cy="5715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457200" y="3116818"/>
            <a:ext cx="838200" cy="369332"/>
          </a:xfrm>
          <a:prstGeom prst="rect">
            <a:avLst/>
          </a:prstGeom>
          <a:noFill/>
        </p:spPr>
        <p:txBody>
          <a:bodyPr wrap="square" rtlCol="0">
            <a:spAutoFit/>
          </a:bodyPr>
          <a:lstStyle/>
          <a:p>
            <a:pPr algn="r"/>
            <a:r>
              <a:rPr lang="en-US" b="1" dirty="0">
                <a:solidFill>
                  <a:schemeClr val="tx1"/>
                </a:solidFill>
              </a:rPr>
              <a:t>20215</a:t>
            </a:r>
          </a:p>
        </p:txBody>
      </p:sp>
      <p:sp>
        <p:nvSpPr>
          <p:cNvPr id="51" name="TextBox 50"/>
          <p:cNvSpPr txBox="1"/>
          <p:nvPr/>
        </p:nvSpPr>
        <p:spPr>
          <a:xfrm>
            <a:off x="457200" y="2735818"/>
            <a:ext cx="838200" cy="369332"/>
          </a:xfrm>
          <a:prstGeom prst="rect">
            <a:avLst/>
          </a:prstGeom>
          <a:noFill/>
        </p:spPr>
        <p:txBody>
          <a:bodyPr wrap="square" rtlCol="0">
            <a:spAutoFit/>
          </a:bodyPr>
          <a:lstStyle/>
          <a:p>
            <a:pPr algn="r"/>
            <a:r>
              <a:rPr lang="en-US" b="1" dirty="0">
                <a:solidFill>
                  <a:schemeClr val="tx1"/>
                </a:solidFill>
              </a:rPr>
              <a:t>95687</a:t>
            </a:r>
          </a:p>
        </p:txBody>
      </p:sp>
      <p:sp>
        <p:nvSpPr>
          <p:cNvPr id="52" name="TextBox 51"/>
          <p:cNvSpPr txBox="1"/>
          <p:nvPr/>
        </p:nvSpPr>
        <p:spPr>
          <a:xfrm>
            <a:off x="457200" y="2343150"/>
            <a:ext cx="838200" cy="369332"/>
          </a:xfrm>
          <a:prstGeom prst="rect">
            <a:avLst/>
          </a:prstGeom>
          <a:noFill/>
        </p:spPr>
        <p:txBody>
          <a:bodyPr wrap="square" rtlCol="0">
            <a:spAutoFit/>
          </a:bodyPr>
          <a:lstStyle/>
          <a:p>
            <a:pPr algn="r"/>
            <a:r>
              <a:rPr lang="en-US" b="1" dirty="0">
                <a:solidFill>
                  <a:schemeClr val="tx1"/>
                </a:solidFill>
              </a:rPr>
              <a:t>1020</a:t>
            </a:r>
          </a:p>
        </p:txBody>
      </p:sp>
      <p:sp>
        <p:nvSpPr>
          <p:cNvPr id="53" name="TextBox 52"/>
          <p:cNvSpPr txBox="1"/>
          <p:nvPr/>
        </p:nvSpPr>
        <p:spPr>
          <a:xfrm>
            <a:off x="457200" y="1962150"/>
            <a:ext cx="838200" cy="369332"/>
          </a:xfrm>
          <a:prstGeom prst="rect">
            <a:avLst/>
          </a:prstGeom>
          <a:noFill/>
        </p:spPr>
        <p:txBody>
          <a:bodyPr wrap="square" rtlCol="0">
            <a:spAutoFit/>
          </a:bodyPr>
          <a:lstStyle/>
          <a:p>
            <a:pPr algn="r"/>
            <a:r>
              <a:rPr lang="en-US" b="1" dirty="0">
                <a:solidFill>
                  <a:schemeClr val="tx1"/>
                </a:solidFill>
              </a:rPr>
              <a:t>22154</a:t>
            </a:r>
          </a:p>
        </p:txBody>
      </p:sp>
      <p:sp>
        <p:nvSpPr>
          <p:cNvPr id="54" name="TextBox 53"/>
          <p:cNvSpPr txBox="1"/>
          <p:nvPr/>
        </p:nvSpPr>
        <p:spPr>
          <a:xfrm>
            <a:off x="457200" y="1516618"/>
            <a:ext cx="838200" cy="369332"/>
          </a:xfrm>
          <a:prstGeom prst="rect">
            <a:avLst/>
          </a:prstGeom>
          <a:noFill/>
        </p:spPr>
        <p:txBody>
          <a:bodyPr wrap="square" rtlCol="0">
            <a:spAutoFit/>
          </a:bodyPr>
          <a:lstStyle/>
          <a:p>
            <a:pPr algn="r"/>
            <a:r>
              <a:rPr lang="en-US" b="1" dirty="0">
                <a:solidFill>
                  <a:schemeClr val="tx1"/>
                </a:solidFill>
              </a:rPr>
              <a:t>1526</a:t>
            </a:r>
          </a:p>
        </p:txBody>
      </p:sp>
      <p:sp>
        <p:nvSpPr>
          <p:cNvPr id="55" name="TextBox 54"/>
          <p:cNvSpPr txBox="1"/>
          <p:nvPr/>
        </p:nvSpPr>
        <p:spPr>
          <a:xfrm>
            <a:off x="457200" y="285750"/>
            <a:ext cx="838200" cy="369332"/>
          </a:xfrm>
          <a:prstGeom prst="rect">
            <a:avLst/>
          </a:prstGeom>
          <a:noFill/>
        </p:spPr>
        <p:txBody>
          <a:bodyPr wrap="square" rtlCol="0">
            <a:spAutoFit/>
          </a:bodyPr>
          <a:lstStyle/>
          <a:p>
            <a:pPr algn="r"/>
            <a:r>
              <a:rPr lang="en-US" b="1" dirty="0">
                <a:solidFill>
                  <a:schemeClr val="tx1"/>
                </a:solidFill>
              </a:rPr>
              <a:t>41508</a:t>
            </a:r>
          </a:p>
        </p:txBody>
      </p:sp>
      <p:sp>
        <p:nvSpPr>
          <p:cNvPr id="56" name="TextBox 55"/>
          <p:cNvSpPr txBox="1"/>
          <p:nvPr/>
        </p:nvSpPr>
        <p:spPr>
          <a:xfrm>
            <a:off x="2360078" y="942975"/>
            <a:ext cx="838200" cy="369332"/>
          </a:xfrm>
          <a:prstGeom prst="rect">
            <a:avLst/>
          </a:prstGeom>
          <a:noFill/>
        </p:spPr>
        <p:txBody>
          <a:bodyPr wrap="square" rtlCol="0">
            <a:spAutoFit/>
          </a:bodyPr>
          <a:lstStyle/>
          <a:p>
            <a:pPr algn="r"/>
            <a:r>
              <a:rPr lang="en-US" b="1" dirty="0">
                <a:solidFill>
                  <a:schemeClr val="tx1"/>
                </a:solidFill>
              </a:rPr>
              <a:t>6368</a:t>
            </a:r>
          </a:p>
        </p:txBody>
      </p:sp>
      <p:sp>
        <p:nvSpPr>
          <p:cNvPr id="14" name="Date Placeholder 13"/>
          <p:cNvSpPr>
            <a:spLocks noGrp="1"/>
          </p:cNvSpPr>
          <p:nvPr>
            <p:ph type="dt" sz="half" idx="2"/>
          </p:nvPr>
        </p:nvSpPr>
        <p:spPr>
          <a:xfrm>
            <a:off x="7810501" y="1040607"/>
            <a:ext cx="1333500" cy="159544"/>
          </a:xfrm>
          <a:prstGeom prst="rect">
            <a:avLst/>
          </a:prstGeom>
        </p:spPr>
        <p:txBody>
          <a:bodyPr vert="horz" anchor="ctr" anchorCtr="0"/>
          <a:lstStyle>
            <a:lvl1pPr algn="r" eaLnBrk="1" latinLnBrk="0" hangingPunct="1">
              <a:defRPr kumimoji="0" sz="1800" b="1">
                <a:solidFill>
                  <a:schemeClr val="tx1"/>
                </a:solidFill>
              </a:defRPr>
            </a:lvl1pPr>
          </a:lstStyle>
          <a:p>
            <a:fld id="{E3C3850A-20FC-4D0F-9C77-C0851516834B}" type="datetimeFigureOut">
              <a:rPr lang="en-US" smtClean="0"/>
              <a:pPr/>
              <a:t>5/8/2025</a:t>
            </a:fld>
            <a:endParaRPr lang="en-US"/>
          </a:p>
        </p:txBody>
      </p:sp>
      <p:sp>
        <p:nvSpPr>
          <p:cNvPr id="58" name="TextBox 57"/>
          <p:cNvSpPr txBox="1"/>
          <p:nvPr/>
        </p:nvSpPr>
        <p:spPr>
          <a:xfrm>
            <a:off x="304800" y="4781550"/>
            <a:ext cx="990600" cy="369332"/>
          </a:xfrm>
          <a:prstGeom prst="rect">
            <a:avLst/>
          </a:prstGeom>
          <a:noFill/>
        </p:spPr>
        <p:txBody>
          <a:bodyPr wrap="square" rtlCol="0">
            <a:spAutoFit/>
          </a:bodyPr>
          <a:lstStyle/>
          <a:p>
            <a:pPr algn="r"/>
            <a:r>
              <a:rPr lang="en-US" b="1" dirty="0"/>
              <a:t>000</a:t>
            </a:r>
            <a:fld id="{E908F598-6CCC-47F2-84F2-C4D9897FEFB8}" type="slidenum">
              <a:rPr lang="en-US" b="1" smtClean="0"/>
              <a:pPr algn="r"/>
              <a:t>‹#›</a:t>
            </a:fld>
            <a:endParaRPr lang="en-US" b="1"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400" kern="1200">
          <a:solidFill>
            <a:schemeClr val="bg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bg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bg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bg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accent5"/>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accent6">
              <a:lumMod val="40000"/>
              <a:lumOff val="60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openstaxcollege.org/textbooks/college-physic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rwright@andrews.edu"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Special Relativity</a:t>
            </a:r>
          </a:p>
        </p:txBody>
      </p:sp>
      <p:sp>
        <p:nvSpPr>
          <p:cNvPr id="3" name="Subtitle 2"/>
          <p:cNvSpPr>
            <a:spLocks noGrp="1"/>
          </p:cNvSpPr>
          <p:nvPr>
            <p:ph type="subTitle" idx="1"/>
          </p:nvPr>
        </p:nvSpPr>
        <p:spPr/>
        <p:txBody>
          <a:bodyPr/>
          <a:lstStyle/>
          <a:p>
            <a:r>
              <a:rPr lang="en-US" dirty="0"/>
              <a:t>Unit 14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14-01 Einstein’s Postulates and Time Dilation</a:t>
            </a:r>
          </a:p>
        </p:txBody>
      </p:sp>
      <p:sp>
        <p:nvSpPr>
          <p:cNvPr id="3" name="Content Placeholder 2"/>
          <p:cNvSpPr>
            <a:spLocks noGrp="1"/>
          </p:cNvSpPr>
          <p:nvPr>
            <p:ph sz="quarter" idx="1"/>
          </p:nvPr>
        </p:nvSpPr>
        <p:spPr>
          <a:xfrm>
            <a:off x="1295400" y="1207062"/>
            <a:ext cx="6858000" cy="3634740"/>
          </a:xfrm>
        </p:spPr>
        <p:txBody>
          <a:bodyPr>
            <a:normAutofit/>
          </a:bodyPr>
          <a:lstStyle/>
          <a:p>
            <a:r>
              <a:rPr lang="en-US" sz="2000" dirty="0"/>
              <a:t>Astronaut measures time by aiming a laser at a mirror.  The light reflects from the mirror and hits a detector. </a:t>
            </a:r>
          </a:p>
          <a:p>
            <a:r>
              <a:rPr lang="en-US" sz="2000" dirty="0"/>
              <a:t>The person on earth says that the time of the event must be longer because she sees the laser beam go farther.</a:t>
            </a:r>
          </a:p>
        </p:txBody>
      </p:sp>
      <p:pic>
        <p:nvPicPr>
          <p:cNvPr id="5" name="Picture 4" descr="F28.05.jpg"/>
          <p:cNvPicPr>
            <a:picLocks noChangeAspect="1"/>
          </p:cNvPicPr>
          <p:nvPr/>
        </p:nvPicPr>
        <p:blipFill>
          <a:blip r:embed="rId3" cstate="print"/>
          <a:srcRect l="1136" t="36585" r="1136"/>
          <a:stretch>
            <a:fillRect/>
          </a:stretch>
        </p:blipFill>
        <p:spPr>
          <a:xfrm>
            <a:off x="1828800" y="2876550"/>
            <a:ext cx="6400800" cy="2266950"/>
          </a:xfrm>
          <a:prstGeom prst="rect">
            <a:avLst/>
          </a:prstGeom>
        </p:spPr>
      </p:pic>
      <p:pic>
        <p:nvPicPr>
          <p:cNvPr id="4" name="Picture 3" descr="F28.05.jpg"/>
          <p:cNvPicPr>
            <a:picLocks noChangeAspect="1"/>
          </p:cNvPicPr>
          <p:nvPr/>
        </p:nvPicPr>
        <p:blipFill>
          <a:blip r:embed="rId3" cstate="print"/>
          <a:srcRect l="36364" t="1926" r="34091" b="65340"/>
          <a:stretch>
            <a:fillRect/>
          </a:stretch>
        </p:blipFill>
        <p:spPr>
          <a:xfrm>
            <a:off x="1828800" y="4358786"/>
            <a:ext cx="1600200" cy="784715"/>
          </a:xfrm>
          <a:prstGeom prst="rect">
            <a:avLst/>
          </a:prstGeom>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14-01 Einstein’s Postulates and Time Dilation</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r>
                  <a:rPr lang="en-US" sz="2000" dirty="0"/>
                  <a:t>Derivation of Time Dilation</a:t>
                </a:r>
              </a:p>
              <a:p>
                <a:pPr marL="0" indent="0">
                  <a:buNone/>
                </a:pPr>
                <a14:m>
                  <m:oMath xmlns:m="http://schemas.openxmlformats.org/officeDocument/2006/math">
                    <m:r>
                      <a:rPr lang="en-US" sz="2000" b="0" i="1" smtClean="0">
                        <a:latin typeface="Cambria Math"/>
                      </a:rPr>
                      <m:t>𝑠</m:t>
                    </m:r>
                    <m:r>
                      <a:rPr lang="en-US" sz="2000" b="0" i="1" smtClean="0">
                        <a:latin typeface="Cambria Math"/>
                      </a:rPr>
                      <m:t>=</m:t>
                    </m:r>
                    <m:rad>
                      <m:radPr>
                        <m:degHide m:val="on"/>
                        <m:ctrlPr>
                          <a:rPr lang="en-US" sz="2000" b="0" i="1" smtClean="0">
                            <a:latin typeface="Cambria Math" panose="02040503050406030204" pitchFamily="18" charset="0"/>
                          </a:rPr>
                        </m:ctrlPr>
                      </m:radPr>
                      <m:deg/>
                      <m:e>
                        <m:sSup>
                          <m:sSupPr>
                            <m:ctrlPr>
                              <a:rPr lang="en-US" sz="2000" b="0" i="1" smtClean="0">
                                <a:latin typeface="Cambria Math" panose="02040503050406030204" pitchFamily="18" charset="0"/>
                              </a:rPr>
                            </m:ctrlPr>
                          </m:sSupPr>
                          <m:e>
                            <m:r>
                              <a:rPr lang="en-US" sz="2000" b="0" i="1" smtClean="0">
                                <a:latin typeface="Cambria Math"/>
                              </a:rPr>
                              <m:t>𝐷</m:t>
                            </m:r>
                          </m:e>
                          <m:sup>
                            <m:r>
                              <a:rPr lang="en-US" sz="2000" b="0" i="1" smtClean="0">
                                <a:latin typeface="Cambria Math"/>
                              </a:rPr>
                              <m:t>2</m:t>
                            </m:r>
                          </m:sup>
                        </m:sSup>
                        <m:r>
                          <a:rPr lang="en-US" sz="2000" b="0" i="1" smtClean="0">
                            <a:latin typeface="Cambria Math"/>
                          </a:rPr>
                          <m:t>+</m:t>
                        </m:r>
                        <m:sSup>
                          <m:sSupPr>
                            <m:ctrlPr>
                              <a:rPr lang="en-US" sz="2000" b="0" i="1" smtClean="0">
                                <a:latin typeface="Cambria Math" panose="02040503050406030204" pitchFamily="18" charset="0"/>
                              </a:rPr>
                            </m:ctrlPr>
                          </m:sSupPr>
                          <m:e>
                            <m:r>
                              <a:rPr lang="en-US" sz="2000" b="0" i="1" smtClean="0">
                                <a:latin typeface="Cambria Math"/>
                              </a:rPr>
                              <m:t>𝐿</m:t>
                            </m:r>
                          </m:e>
                          <m:sup>
                            <m:r>
                              <a:rPr lang="en-US" sz="2000" b="0" i="1" smtClean="0">
                                <a:latin typeface="Cambria Math"/>
                              </a:rPr>
                              <m:t>2</m:t>
                            </m:r>
                          </m:sup>
                        </m:sSup>
                      </m:e>
                    </m:rad>
                  </m:oMath>
                </a14:m>
                <a:r>
                  <a:rPr lang="en-US" sz="2000" dirty="0"/>
                  <a:t>			</a:t>
                </a:r>
                <a14:m>
                  <m:oMath xmlns:m="http://schemas.openxmlformats.org/officeDocument/2006/math">
                    <m:r>
                      <a:rPr lang="en-US" sz="2000" b="0" i="1" smtClean="0">
                        <a:latin typeface="Cambria Math"/>
                      </a:rPr>
                      <m:t>𝐿</m:t>
                    </m:r>
                    <m:r>
                      <a:rPr lang="en-US" sz="2000" b="0" i="1" smtClean="0">
                        <a:latin typeface="Cambria Math"/>
                      </a:rPr>
                      <m:t>=</m:t>
                    </m:r>
                    <m:f>
                      <m:fPr>
                        <m:ctrlPr>
                          <a:rPr lang="en-US" sz="2000" b="0" i="1" smtClean="0">
                            <a:latin typeface="Cambria Math" panose="02040503050406030204" pitchFamily="18" charset="0"/>
                          </a:rPr>
                        </m:ctrlPr>
                      </m:fPr>
                      <m:num>
                        <m:r>
                          <a:rPr lang="en-US" sz="2000" b="0" i="1" smtClean="0">
                            <a:latin typeface="Cambria Math"/>
                          </a:rPr>
                          <m:t>𝑣</m:t>
                        </m:r>
                        <m:r>
                          <m:rPr>
                            <m:sty m:val="p"/>
                          </m:rPr>
                          <a:rPr lang="en-US" sz="2000" b="0" i="0" smtClean="0">
                            <a:latin typeface="Cambria Math"/>
                          </a:rPr>
                          <m:t>Δ</m:t>
                        </m:r>
                        <m:r>
                          <a:rPr lang="en-US" sz="2000" b="0" i="1" smtClean="0">
                            <a:latin typeface="Cambria Math"/>
                          </a:rPr>
                          <m:t>𝑡</m:t>
                        </m:r>
                      </m:num>
                      <m:den>
                        <m:r>
                          <a:rPr lang="en-US" sz="2000" b="0" i="1" smtClean="0">
                            <a:latin typeface="Cambria Math"/>
                          </a:rPr>
                          <m:t>2</m:t>
                        </m:r>
                      </m:den>
                    </m:f>
                  </m:oMath>
                </a14:m>
                <a:r>
                  <a:rPr lang="en-US" sz="2000" dirty="0"/>
                  <a:t>		</a:t>
                </a:r>
                <a14:m>
                  <m:oMath xmlns:m="http://schemas.openxmlformats.org/officeDocument/2006/math">
                    <m:r>
                      <a:rPr lang="en-US" sz="2000" b="0" i="1" smtClean="0">
                        <a:latin typeface="Cambria Math"/>
                      </a:rPr>
                      <m:t>2</m:t>
                    </m:r>
                    <m:r>
                      <a:rPr lang="en-US" sz="2000" b="0" i="1" smtClean="0">
                        <a:latin typeface="Cambria Math"/>
                      </a:rPr>
                      <m:t>𝑠</m:t>
                    </m:r>
                    <m:r>
                      <a:rPr lang="en-US" sz="2000" b="0" i="1" smtClean="0">
                        <a:latin typeface="Cambria Math"/>
                      </a:rPr>
                      <m:t>=</m:t>
                    </m:r>
                    <m:r>
                      <a:rPr lang="en-US" sz="2000" b="0" i="1" smtClean="0">
                        <a:latin typeface="Cambria Math"/>
                      </a:rPr>
                      <m:t>𝑐</m:t>
                    </m:r>
                    <m:r>
                      <m:rPr>
                        <m:sty m:val="p"/>
                      </m:rPr>
                      <a:rPr lang="en-US" sz="2000" b="0" i="0" smtClean="0">
                        <a:latin typeface="Cambria Math"/>
                      </a:rPr>
                      <m:t>Δ</m:t>
                    </m:r>
                    <m:r>
                      <a:rPr lang="en-US" sz="2000" b="0" i="1" smtClean="0">
                        <a:latin typeface="Cambria Math"/>
                      </a:rPr>
                      <m:t>𝑡</m:t>
                    </m:r>
                  </m:oMath>
                </a14:m>
                <a:endParaRPr lang="en-US" sz="2000" b="0" dirty="0"/>
              </a:p>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a:rPr>
                        <m:t>𝑐</m:t>
                      </m:r>
                      <m:r>
                        <m:rPr>
                          <m:sty m:val="p"/>
                        </m:rPr>
                        <a:rPr lang="en-US" sz="2000" b="0" i="0" smtClean="0">
                          <a:latin typeface="Cambria Math"/>
                        </a:rPr>
                        <m:t>Δ</m:t>
                      </m:r>
                      <m:r>
                        <a:rPr lang="en-US" sz="2000" b="0" i="1" smtClean="0">
                          <a:latin typeface="Cambria Math"/>
                        </a:rPr>
                        <m:t>𝑡</m:t>
                      </m:r>
                      <m:r>
                        <a:rPr lang="en-US" sz="2000" b="0" i="1" smtClean="0">
                          <a:latin typeface="Cambria Math"/>
                        </a:rPr>
                        <m:t>=2</m:t>
                      </m:r>
                      <m:rad>
                        <m:radPr>
                          <m:degHide m:val="on"/>
                          <m:ctrlPr>
                            <a:rPr lang="en-US" sz="2000" b="0" i="1" smtClean="0">
                              <a:latin typeface="Cambria Math" panose="02040503050406030204" pitchFamily="18" charset="0"/>
                            </a:rPr>
                          </m:ctrlPr>
                        </m:radPr>
                        <m:deg/>
                        <m:e>
                          <m:sSup>
                            <m:sSupPr>
                              <m:ctrlPr>
                                <a:rPr lang="en-US" sz="2000" b="0" i="1" smtClean="0">
                                  <a:latin typeface="Cambria Math" panose="02040503050406030204" pitchFamily="18" charset="0"/>
                                </a:rPr>
                              </m:ctrlPr>
                            </m:sSupPr>
                            <m:e>
                              <m:r>
                                <a:rPr lang="en-US" sz="2000" b="0" i="1" smtClean="0">
                                  <a:latin typeface="Cambria Math"/>
                                </a:rPr>
                                <m:t>𝐷</m:t>
                              </m:r>
                            </m:e>
                            <m:sup>
                              <m:r>
                                <a:rPr lang="en-US" sz="2000" b="0" i="1" smtClean="0">
                                  <a:latin typeface="Cambria Math"/>
                                </a:rPr>
                                <m:t>2</m:t>
                              </m:r>
                            </m:sup>
                          </m:sSup>
                          <m:r>
                            <a:rPr lang="en-US" sz="2000" b="0" i="1" smtClean="0">
                              <a:latin typeface="Cambria Math"/>
                            </a:rPr>
                            <m:t>+</m:t>
                          </m:r>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f>
                                    <m:fPr>
                                      <m:ctrlPr>
                                        <a:rPr lang="en-US" sz="2000" b="0" i="1" smtClean="0">
                                          <a:latin typeface="Cambria Math" panose="02040503050406030204" pitchFamily="18" charset="0"/>
                                        </a:rPr>
                                      </m:ctrlPr>
                                    </m:fPr>
                                    <m:num>
                                      <m:r>
                                        <a:rPr lang="en-US" sz="2000" b="0" i="1" smtClean="0">
                                          <a:latin typeface="Cambria Math"/>
                                        </a:rPr>
                                        <m:t>𝑣</m:t>
                                      </m:r>
                                      <m:r>
                                        <m:rPr>
                                          <m:sty m:val="p"/>
                                        </m:rPr>
                                        <a:rPr lang="en-US" sz="2000" b="0" i="0" smtClean="0">
                                          <a:latin typeface="Cambria Math"/>
                                        </a:rPr>
                                        <m:t>Δ</m:t>
                                      </m:r>
                                      <m:r>
                                        <a:rPr lang="en-US" sz="2000" b="0" i="1" smtClean="0">
                                          <a:latin typeface="Cambria Math"/>
                                        </a:rPr>
                                        <m:t>𝑡</m:t>
                                      </m:r>
                                    </m:num>
                                    <m:den>
                                      <m:r>
                                        <a:rPr lang="en-US" sz="2000" b="0" i="1" smtClean="0">
                                          <a:latin typeface="Cambria Math"/>
                                        </a:rPr>
                                        <m:t>2</m:t>
                                      </m:r>
                                    </m:den>
                                  </m:f>
                                </m:e>
                              </m:d>
                            </m:e>
                            <m:sup>
                              <m:r>
                                <a:rPr lang="en-US" sz="2000" b="0" i="1" smtClean="0">
                                  <a:latin typeface="Cambria Math"/>
                                </a:rPr>
                                <m:t>2</m:t>
                              </m:r>
                            </m:sup>
                          </m:sSup>
                        </m:e>
                      </m:rad>
                    </m:oMath>
                  </m:oMathPara>
                </a14:m>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1">
                <a:blip r:embed="rId3"/>
                <a:stretch>
                  <a:fillRect t="-735"/>
                </a:stretch>
              </a:blipFill>
            </p:spPr>
            <p:txBody>
              <a:bodyPr/>
              <a:lstStyle/>
              <a:p>
                <a:r>
                  <a:rPr lang="en-US">
                    <a:noFill/>
                  </a:rPr>
                  <a:t> </a:t>
                </a:r>
              </a:p>
            </p:txBody>
          </p:sp>
        </mc:Fallback>
      </mc:AlternateContent>
      <p:pic>
        <p:nvPicPr>
          <p:cNvPr id="4" name="Picture 3" descr="F28.05.jpg"/>
          <p:cNvPicPr>
            <a:picLocks noChangeAspect="1"/>
          </p:cNvPicPr>
          <p:nvPr/>
        </p:nvPicPr>
        <p:blipFill>
          <a:blip r:embed="rId4" cstate="print"/>
          <a:srcRect l="1136" t="36585" r="1136"/>
          <a:stretch>
            <a:fillRect/>
          </a:stretch>
        </p:blipFill>
        <p:spPr>
          <a:xfrm>
            <a:off x="1981200" y="3261299"/>
            <a:ext cx="6553200" cy="1882202"/>
          </a:xfrm>
          <a:prstGeom prst="rect">
            <a:avLst/>
          </a:prstGeom>
        </p:spPr>
      </p:pic>
      <p:cxnSp>
        <p:nvCxnSpPr>
          <p:cNvPr id="10" name="Straight Arrow Connector 9"/>
          <p:cNvCxnSpPr/>
          <p:nvPr/>
        </p:nvCxnSpPr>
        <p:spPr>
          <a:xfrm>
            <a:off x="2743200" y="2096573"/>
            <a:ext cx="838200" cy="4000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240416" y="1943100"/>
            <a:ext cx="398385" cy="4000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3886201" y="2021445"/>
            <a:ext cx="3563459" cy="55030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20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2000"/>
                                        <p:tgtEl>
                                          <p:spTgt spid="12"/>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20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14-01 Einstein’s Postulates and Time Dilation</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r>
                  <a:rPr lang="en-US" dirty="0"/>
                  <a:t>Squaring and solving for </a:t>
                </a:r>
                <a:r>
                  <a:rPr lang="el-GR" dirty="0"/>
                  <a:t>Δ</a:t>
                </a:r>
                <a:r>
                  <a:rPr lang="en-US" dirty="0"/>
                  <a:t>t gives</a:t>
                </a:r>
              </a:p>
              <a:p>
                <a:pPr marL="0" indent="0">
                  <a:buNone/>
                </a:pPr>
                <a14:m>
                  <m:oMathPara xmlns:m="http://schemas.openxmlformats.org/officeDocument/2006/math">
                    <m:oMathParaPr>
                      <m:jc m:val="centerGroup"/>
                    </m:oMathParaPr>
                    <m:oMath xmlns:m="http://schemas.openxmlformats.org/officeDocument/2006/math">
                      <m:r>
                        <m:rPr>
                          <m:sty m:val="p"/>
                        </m:rPr>
                        <a:rPr lang="en-US" b="0" i="0" smtClean="0">
                          <a:latin typeface="Cambria Math"/>
                        </a:rPr>
                        <m:t>Δ</m:t>
                      </m:r>
                      <m:r>
                        <a:rPr lang="en-US" b="0" i="1" smtClean="0">
                          <a:latin typeface="Cambria Math"/>
                        </a:rPr>
                        <m:t>𝑡</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2</m:t>
                          </m:r>
                          <m:r>
                            <a:rPr lang="en-US" b="0" i="1" smtClean="0">
                              <a:latin typeface="Cambria Math"/>
                            </a:rPr>
                            <m:t>𝐷</m:t>
                          </m:r>
                        </m:num>
                        <m:den>
                          <m:r>
                            <a:rPr lang="en-US" b="0" i="1" smtClean="0">
                              <a:latin typeface="Cambria Math"/>
                            </a:rPr>
                            <m:t>𝑐</m:t>
                          </m:r>
                        </m:den>
                      </m:f>
                      <m:f>
                        <m:fPr>
                          <m:ctrlPr>
                            <a:rPr lang="en-US" b="0" i="1" smtClean="0">
                              <a:latin typeface="Cambria Math" panose="02040503050406030204" pitchFamily="18" charset="0"/>
                            </a:rPr>
                          </m:ctrlPr>
                        </m:fPr>
                        <m:num>
                          <m:r>
                            <a:rPr lang="en-US" b="0" i="1" smtClean="0">
                              <a:latin typeface="Cambria Math"/>
                            </a:rPr>
                            <m:t>1</m:t>
                          </m:r>
                        </m:num>
                        <m:den>
                          <m:rad>
                            <m:radPr>
                              <m:degHide m:val="on"/>
                              <m:ctrlPr>
                                <a:rPr lang="en-US" b="0" i="1" smtClean="0">
                                  <a:latin typeface="Cambria Math" panose="02040503050406030204" pitchFamily="18" charset="0"/>
                                </a:rPr>
                              </m:ctrlPr>
                            </m:radPr>
                            <m:deg/>
                            <m:e>
                              <m:r>
                                <a:rPr lang="en-US" b="0" i="1" smtClean="0">
                                  <a:latin typeface="Cambria Math"/>
                                </a:rPr>
                                <m:t>1−</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a:rPr>
                                        <m:t>𝑣</m:t>
                                      </m:r>
                                    </m:e>
                                    <m:sup>
                                      <m:r>
                                        <a:rPr lang="en-US" b="0" i="1" smtClean="0">
                                          <a:latin typeface="Cambria Math"/>
                                        </a:rPr>
                                        <m:t>2</m:t>
                                      </m:r>
                                    </m:sup>
                                  </m:sSup>
                                </m:num>
                                <m:den>
                                  <m:sSup>
                                    <m:sSupPr>
                                      <m:ctrlPr>
                                        <a:rPr lang="en-US" b="0" i="1" smtClean="0">
                                          <a:latin typeface="Cambria Math" panose="02040503050406030204" pitchFamily="18" charset="0"/>
                                        </a:rPr>
                                      </m:ctrlPr>
                                    </m:sSupPr>
                                    <m:e>
                                      <m:r>
                                        <a:rPr lang="en-US" b="0" i="1" smtClean="0">
                                          <a:latin typeface="Cambria Math"/>
                                        </a:rPr>
                                        <m:t>𝑐</m:t>
                                      </m:r>
                                    </m:e>
                                    <m:sup>
                                      <m:r>
                                        <a:rPr lang="en-US" b="0" i="1" smtClean="0">
                                          <a:latin typeface="Cambria Math"/>
                                        </a:rPr>
                                        <m:t>2</m:t>
                                      </m:r>
                                    </m:sup>
                                  </m:sSup>
                                </m:den>
                              </m:f>
                            </m:e>
                          </m:rad>
                        </m:den>
                      </m:f>
                    </m:oMath>
                  </m:oMathPara>
                </a14:m>
                <a:endParaRPr lang="en-US" dirty="0"/>
              </a:p>
              <a:p>
                <a:r>
                  <a:rPr lang="en-US" dirty="0"/>
                  <a:t>But the time the astronaut measured is </a:t>
                </a:r>
              </a:p>
              <a:p>
                <a:pPr marL="0" indent="0">
                  <a:buNone/>
                </a:pPr>
                <a14:m>
                  <m:oMathPara xmlns:m="http://schemas.openxmlformats.org/officeDocument/2006/math">
                    <m:oMathParaPr>
                      <m:jc m:val="centerGroup"/>
                    </m:oMathParaPr>
                    <m:oMath xmlns:m="http://schemas.openxmlformats.org/officeDocument/2006/math">
                      <m:r>
                        <m:rPr>
                          <m:sty m:val="p"/>
                        </m:rPr>
                        <a:rPr lang="en-US" b="0" i="0" smtClean="0">
                          <a:latin typeface="Cambria Math"/>
                        </a:rPr>
                        <m:t>Δ</m:t>
                      </m:r>
                      <m:sSub>
                        <m:sSubPr>
                          <m:ctrlPr>
                            <a:rPr lang="en-US" b="0" i="1" smtClean="0">
                              <a:latin typeface="Cambria Math" panose="02040503050406030204" pitchFamily="18" charset="0"/>
                            </a:rPr>
                          </m:ctrlPr>
                        </m:sSubPr>
                        <m:e>
                          <m:r>
                            <a:rPr lang="en-US" b="0" i="1" smtClean="0">
                              <a:latin typeface="Cambria Math"/>
                            </a:rPr>
                            <m:t>𝑡</m:t>
                          </m:r>
                        </m:e>
                        <m:sub>
                          <m:r>
                            <a:rPr lang="en-US" b="0" i="1" smtClean="0">
                              <a:latin typeface="Cambria Math"/>
                            </a:rPr>
                            <m:t>0</m:t>
                          </m:r>
                        </m:sub>
                      </m:sSub>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2</m:t>
                          </m:r>
                          <m:r>
                            <a:rPr lang="en-US" b="0" i="1" smtClean="0">
                              <a:latin typeface="Cambria Math"/>
                            </a:rPr>
                            <m:t>𝐷</m:t>
                          </m:r>
                        </m:num>
                        <m:den>
                          <m:r>
                            <a:rPr lang="en-US" b="0" i="1" smtClean="0">
                              <a:latin typeface="Cambria Math"/>
                            </a:rPr>
                            <m:t>𝑐</m:t>
                          </m:r>
                        </m:den>
                      </m:f>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1">
                <a:blip r:embed="rId3"/>
                <a:stretch>
                  <a:fillRect l="-490" t="-1656"/>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14-01 Einstein’s Postulates and Time Dilation</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77500" lnSpcReduction="20000"/>
              </a:bodyPr>
              <a:lstStyle/>
              <a:p>
                <a:r>
                  <a:rPr lang="en-US" dirty="0"/>
                  <a:t>Time Dilation</a:t>
                </a:r>
              </a:p>
              <a:p>
                <a:pPr marL="0" indent="0">
                  <a:buNone/>
                </a:pPr>
                <a14:m>
                  <m:oMathPara xmlns:m="http://schemas.openxmlformats.org/officeDocument/2006/math">
                    <m:oMathParaPr>
                      <m:jc m:val="centerGroup"/>
                    </m:oMathParaPr>
                    <m:oMath xmlns:m="http://schemas.openxmlformats.org/officeDocument/2006/math">
                      <m:r>
                        <m:rPr>
                          <m:sty m:val="p"/>
                        </m:rPr>
                        <a:rPr lang="en-US" b="0" i="0" smtClean="0">
                          <a:latin typeface="Cambria Math"/>
                        </a:rPr>
                        <m:t>Δ</m:t>
                      </m:r>
                      <m:r>
                        <a:rPr lang="en-US" b="0" i="1" smtClean="0">
                          <a:latin typeface="Cambria Math"/>
                        </a:rPr>
                        <m:t>𝑡</m:t>
                      </m:r>
                      <m:r>
                        <a:rPr lang="en-US" b="0" i="1" smtClean="0">
                          <a:latin typeface="Cambria Math"/>
                        </a:rPr>
                        <m:t>=</m:t>
                      </m:r>
                      <m:r>
                        <a:rPr lang="en-US" b="0" i="1" smtClean="0">
                          <a:latin typeface="Cambria Math" panose="02040503050406030204" pitchFamily="18" charset="0"/>
                        </a:rPr>
                        <m:t>𝛾</m:t>
                      </m:r>
                      <m:r>
                        <m:rPr>
                          <m:sty m:val="p"/>
                        </m:rPr>
                        <a:rPr lang="en-US" b="0" i="0" smtClean="0">
                          <a:latin typeface="Cambria Math" panose="02040503050406030204" pitchFamily="18" charset="0"/>
                        </a:rPr>
                        <m:t>Δ</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0</m:t>
                          </m:r>
                        </m:sub>
                      </m:sSub>
                    </m:oMath>
                  </m:oMathPara>
                </a14:m>
                <a:endParaRPr lang="en-US" dirty="0"/>
              </a:p>
              <a:p>
                <a:r>
                  <a:rPr lang="en-US" dirty="0"/>
                  <a:t>Where</a:t>
                </a:r>
              </a:p>
              <a:p>
                <a:pPr lvl="1"/>
                <a:r>
                  <a:rPr lang="en-US" dirty="0"/>
                  <a:t>Δt</a:t>
                </a:r>
                <a:r>
                  <a:rPr lang="en-US" baseline="-25000" dirty="0"/>
                  <a:t>0</a:t>
                </a:r>
                <a:r>
                  <a:rPr lang="en-US" dirty="0"/>
                  <a:t> = proper time measured in a reference frame at rest relative to the event</a:t>
                </a:r>
              </a:p>
              <a:p>
                <a:pPr lvl="1"/>
                <a:r>
                  <a:rPr lang="en-US" dirty="0" err="1"/>
                  <a:t>Δt</a:t>
                </a:r>
                <a:r>
                  <a:rPr lang="en-US" dirty="0"/>
                  <a:t> = dilated time measured in a reference frame moving relative to the event</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a:blip r:embed="rId3"/>
                <a:stretch>
                  <a:fillRect l="-170" t="-2899" r="-3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3"/>
              <p:cNvSpPr>
                <a:spLocks noGrp="1"/>
              </p:cNvSpPr>
              <p:nvPr>
                <p:ph sz="quarter" idx="2"/>
              </p:nvPr>
            </p:nvSpPr>
            <p:spPr/>
            <p:txBody>
              <a:bodyPr>
                <a:normAutofit fontScale="77500" lnSpcReduction="20000"/>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𝛾</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1−</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𝑣</m:t>
                                      </m:r>
                                    </m:e>
                                    <m:sup>
                                      <m:r>
                                        <a:rPr lang="en-US" b="0" i="1" smtClean="0">
                                          <a:latin typeface="Cambria Math" panose="02040503050406030204" pitchFamily="18" charset="0"/>
                                        </a:rPr>
                                        <m:t>2</m:t>
                                      </m:r>
                                    </m:sup>
                                  </m:sSup>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2</m:t>
                                      </m:r>
                                    </m:sup>
                                  </m:sSup>
                                </m:den>
                              </m:f>
                            </m:e>
                          </m:rad>
                        </m:den>
                      </m:f>
                    </m:oMath>
                  </m:oMathPara>
                </a14:m>
                <a:endParaRPr lang="en-US" b="0" dirty="0"/>
              </a:p>
              <a:p>
                <a:r>
                  <a:rPr lang="en-US" dirty="0"/>
                  <a:t>Where</a:t>
                </a:r>
              </a:p>
              <a:p>
                <a:pPr lvl="1"/>
                <a:r>
                  <a:rPr lang="en-US" dirty="0"/>
                  <a:t>v = relative speed between the observers</a:t>
                </a:r>
              </a:p>
              <a:p>
                <a:pPr lvl="1"/>
                <a:r>
                  <a:rPr lang="en-US" dirty="0"/>
                  <a:t>c = speed of light in a vacuum </a:t>
                </a:r>
              </a:p>
              <a:p>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sz="quarter" idx="2"/>
              </p:nvPr>
            </p:nvSpPr>
            <p:spPr>
              <a:blipFill>
                <a:blip r:embed="rId4"/>
                <a:stretch>
                  <a:fillRect l="-167"/>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os-041-planet-1024.jpg"/>
          <p:cNvPicPr>
            <a:picLocks noChangeAspect="1"/>
          </p:cNvPicPr>
          <p:nvPr/>
        </p:nvPicPr>
        <p:blipFill>
          <a:blip r:embed="rId3" cstate="print"/>
          <a:srcRect b="21111"/>
          <a:stretch>
            <a:fillRect/>
          </a:stretch>
        </p:blipFill>
        <p:spPr>
          <a:xfrm>
            <a:off x="4426041" y="3051811"/>
            <a:ext cx="4717961" cy="2093595"/>
          </a:xfrm>
          <a:prstGeom prst="rect">
            <a:avLst/>
          </a:prstGeom>
        </p:spPr>
      </p:pic>
      <p:sp>
        <p:nvSpPr>
          <p:cNvPr id="2" name="Title 1"/>
          <p:cNvSpPr>
            <a:spLocks noGrp="1"/>
          </p:cNvSpPr>
          <p:nvPr>
            <p:ph type="title"/>
          </p:nvPr>
        </p:nvSpPr>
        <p:spPr/>
        <p:txBody>
          <a:bodyPr>
            <a:noAutofit/>
          </a:bodyPr>
          <a:lstStyle/>
          <a:p>
            <a:r>
              <a:rPr lang="en-US" sz="3200" dirty="0"/>
              <a:t>14-01 Einstein’s Postulates and Time Dilation</a:t>
            </a:r>
          </a:p>
        </p:txBody>
      </p:sp>
      <p:sp>
        <p:nvSpPr>
          <p:cNvPr id="3" name="Content Placeholder 2"/>
          <p:cNvSpPr>
            <a:spLocks noGrp="1"/>
          </p:cNvSpPr>
          <p:nvPr>
            <p:ph sz="quarter" idx="1"/>
          </p:nvPr>
        </p:nvSpPr>
        <p:spPr/>
        <p:txBody>
          <a:bodyPr>
            <a:normAutofit/>
          </a:bodyPr>
          <a:lstStyle/>
          <a:p>
            <a:r>
              <a:rPr lang="en-US" sz="2000" dirty="0"/>
              <a:t>Let’s say the USS Enterprise’s 1/3 impulse speed is one-quarter the speed of light.  If Spock, in the ship, says the planet will blow up in 10 minutes, how long does the away team have to beam up?</a:t>
            </a:r>
          </a:p>
          <a:p>
            <a:endParaRPr lang="en-US" sz="2000" dirty="0"/>
          </a:p>
          <a:p>
            <a:r>
              <a:rPr lang="en-US" sz="2000" dirty="0"/>
              <a:t>9.68 minutes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14-01 Einstein’s Postulates and Time Dilation</a:t>
            </a:r>
          </a:p>
        </p:txBody>
      </p:sp>
      <p:sp>
        <p:nvSpPr>
          <p:cNvPr id="3" name="Content Placeholder 2"/>
          <p:cNvSpPr>
            <a:spLocks noGrp="1"/>
          </p:cNvSpPr>
          <p:nvPr>
            <p:ph sz="quarter" idx="1"/>
          </p:nvPr>
        </p:nvSpPr>
        <p:spPr/>
        <p:txBody>
          <a:bodyPr>
            <a:noAutofit/>
          </a:bodyPr>
          <a:lstStyle/>
          <a:p>
            <a:r>
              <a:rPr lang="en-US" sz="2000" dirty="0"/>
              <a:t>Picard is on </a:t>
            </a:r>
            <a:r>
              <a:rPr lang="en-US" sz="2000" dirty="0" err="1"/>
              <a:t>Rigel</a:t>
            </a:r>
            <a:r>
              <a:rPr lang="en-US" sz="2000" dirty="0"/>
              <a:t> 7 and needs to go to Earth 776.6 light-years away, but the Enterprise’s warp drive is broken.  If full impulse is ¾ the speed of light, how long will a </a:t>
            </a:r>
            <a:r>
              <a:rPr lang="en-US" sz="2000" dirty="0" err="1"/>
              <a:t>Rigelian</a:t>
            </a:r>
            <a:r>
              <a:rPr lang="en-US" sz="2000" dirty="0"/>
              <a:t> think it will take the Enterprise to get to Earth?</a:t>
            </a:r>
          </a:p>
          <a:p>
            <a:pPr lvl="1"/>
            <a:r>
              <a:rPr lang="en-US" sz="1800" dirty="0" err="1"/>
              <a:t>Δt</a:t>
            </a:r>
            <a:r>
              <a:rPr lang="en-US" sz="1800" dirty="0"/>
              <a:t> = 1035.47 yrs</a:t>
            </a:r>
          </a:p>
          <a:p>
            <a:r>
              <a:rPr lang="en-US" sz="2000" dirty="0"/>
              <a:t>How long will the Enterprise’s crew think it will take?</a:t>
            </a:r>
          </a:p>
          <a:p>
            <a:pPr lvl="1"/>
            <a:r>
              <a:rPr lang="el-GR" sz="1800" dirty="0">
                <a:sym typeface="Wingdings" pitchFamily="2" charset="2"/>
              </a:rPr>
              <a:t>Δ</a:t>
            </a:r>
            <a:r>
              <a:rPr lang="en-US" sz="1800" dirty="0"/>
              <a:t>t</a:t>
            </a:r>
            <a:r>
              <a:rPr lang="en-US" sz="1800" baseline="-25000" dirty="0"/>
              <a:t>0</a:t>
            </a:r>
            <a:r>
              <a:rPr lang="en-US" sz="1800" dirty="0"/>
              <a:t> = 684.90 yrs</a:t>
            </a:r>
          </a:p>
          <a:p>
            <a:pPr lvl="1"/>
            <a:endParaRPr lang="en-US" sz="1800" dirty="0"/>
          </a:p>
        </p:txBody>
      </p:sp>
      <p:pic>
        <p:nvPicPr>
          <p:cNvPr id="4" name="Picture 3" descr="tng1_1024.jpg"/>
          <p:cNvPicPr>
            <a:picLocks noChangeAspect="1"/>
          </p:cNvPicPr>
          <p:nvPr/>
        </p:nvPicPr>
        <p:blipFill>
          <a:blip r:embed="rId3" cstate="print"/>
          <a:srcRect l="5888" b="53153"/>
          <a:stretch>
            <a:fillRect/>
          </a:stretch>
        </p:blipFill>
        <p:spPr>
          <a:xfrm>
            <a:off x="4419600" y="3820669"/>
            <a:ext cx="4724400" cy="13228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14-01 Einstein’s Postulates and Time Dilation</a:t>
            </a:r>
          </a:p>
        </p:txBody>
      </p:sp>
      <p:sp>
        <p:nvSpPr>
          <p:cNvPr id="3" name="Content Placeholder 2"/>
          <p:cNvSpPr>
            <a:spLocks noGrp="1"/>
          </p:cNvSpPr>
          <p:nvPr>
            <p:ph sz="quarter" idx="1"/>
          </p:nvPr>
        </p:nvSpPr>
        <p:spPr/>
        <p:txBody>
          <a:bodyPr>
            <a:normAutofit fontScale="92500" lnSpcReduction="10000"/>
          </a:bodyPr>
          <a:lstStyle/>
          <a:p>
            <a:r>
              <a:rPr lang="en-US" dirty="0"/>
              <a:t>Time dilation was confirmed by J.C. </a:t>
            </a:r>
            <a:r>
              <a:rPr lang="en-US" dirty="0" err="1"/>
              <a:t>Hafele</a:t>
            </a:r>
            <a:r>
              <a:rPr lang="en-US" dirty="0"/>
              <a:t> and R.E. Keating in 1971 by taking two very accurate atomic clocks.  </a:t>
            </a:r>
          </a:p>
          <a:p>
            <a:r>
              <a:rPr lang="en-US" dirty="0"/>
              <a:t>One was still on earth and the other was flown around the world on commercial jets for 45 hours.  </a:t>
            </a:r>
          </a:p>
          <a:p>
            <a:r>
              <a:rPr lang="en-US" dirty="0"/>
              <a:t>Afterwards the clocks were compared, and the predicted difference was found.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14-01 Practice Work</a:t>
            </a:r>
          </a:p>
        </p:txBody>
      </p:sp>
      <p:sp>
        <p:nvSpPr>
          <p:cNvPr id="3" name="Content Placeholder 2"/>
          <p:cNvSpPr>
            <a:spLocks noGrp="1"/>
          </p:cNvSpPr>
          <p:nvPr>
            <p:ph sz="quarter" idx="1"/>
          </p:nvPr>
        </p:nvSpPr>
        <p:spPr/>
        <p:txBody>
          <a:bodyPr>
            <a:normAutofit/>
          </a:bodyPr>
          <a:lstStyle/>
          <a:p>
            <a:r>
              <a:rPr lang="en-US" sz="2000" dirty="0"/>
              <a:t>If you work really fast, it will seem like you took less time than an outside observer measures.</a:t>
            </a:r>
          </a:p>
          <a:p>
            <a:endParaRPr lang="en-US" sz="2000" dirty="0"/>
          </a:p>
          <a:p>
            <a:r>
              <a:rPr lang="en-US" sz="2000" dirty="0"/>
              <a:t>Read 28.3</a:t>
            </a:r>
          </a:p>
        </p:txBody>
      </p:sp>
      <p:sp>
        <p:nvSpPr>
          <p:cNvPr id="5" name="Content Placeholder 4"/>
          <p:cNvSpPr>
            <a:spLocks noGrp="1"/>
          </p:cNvSpPr>
          <p:nvPr>
            <p:ph sz="quarter" idx="2"/>
          </p:nvPr>
        </p:nvSpPr>
        <p:spPr/>
        <p:txBody>
          <a:bodyPr>
            <a:normAutofit/>
          </a:bodyPr>
          <a:lstStyle/>
          <a:p>
            <a:endParaRPr lang="en-US" dirty="0"/>
          </a:p>
        </p:txBody>
      </p:sp>
      <p:pic>
        <p:nvPicPr>
          <p:cNvPr id="4" name="Picture 3" descr="KLINGON_BATTLE_CRUISER.jpg"/>
          <p:cNvPicPr>
            <a:picLocks noChangeAspect="1"/>
          </p:cNvPicPr>
          <p:nvPr/>
        </p:nvPicPr>
        <p:blipFill>
          <a:blip r:embed="rId3" cstate="print"/>
          <a:stretch>
            <a:fillRect/>
          </a:stretch>
        </p:blipFill>
        <p:spPr>
          <a:xfrm>
            <a:off x="5283200" y="2971800"/>
            <a:ext cx="3860800" cy="21717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E27746-A878-4714-99FC-B035F94B955F}"/>
              </a:ext>
            </a:extLst>
          </p:cNvPr>
          <p:cNvSpPr>
            <a:spLocks noGrp="1"/>
          </p:cNvSpPr>
          <p:nvPr>
            <p:ph type="body" idx="1"/>
          </p:nvPr>
        </p:nvSpPr>
        <p:spPr/>
        <p:txBody>
          <a:bodyPr>
            <a:normAutofit fontScale="85000" lnSpcReduction="20000"/>
          </a:bodyPr>
          <a:lstStyle/>
          <a:p>
            <a:r>
              <a:rPr lang="en-US" dirty="0"/>
              <a:t>In this lesson you will…</a:t>
            </a:r>
          </a:p>
          <a:p>
            <a:r>
              <a:rPr lang="en-US" dirty="0"/>
              <a:t>• Describe proper length.</a:t>
            </a:r>
          </a:p>
          <a:p>
            <a:r>
              <a:rPr lang="en-US" dirty="0"/>
              <a:t>• Calculate length contraction.</a:t>
            </a:r>
          </a:p>
          <a:p>
            <a:r>
              <a:rPr lang="en-US" dirty="0"/>
              <a:t>• Explain why we don’t notice these effects at everyday scales.</a:t>
            </a:r>
          </a:p>
        </p:txBody>
      </p:sp>
      <p:sp>
        <p:nvSpPr>
          <p:cNvPr id="3" name="Title 2">
            <a:extLst>
              <a:ext uri="{FF2B5EF4-FFF2-40B4-BE49-F238E27FC236}">
                <a16:creationId xmlns:a16="http://schemas.microsoft.com/office/drawing/2014/main" id="{D509FAC4-1014-4BCC-B40C-6B9DD963F1D5}"/>
              </a:ext>
            </a:extLst>
          </p:cNvPr>
          <p:cNvSpPr>
            <a:spLocks noGrp="1"/>
          </p:cNvSpPr>
          <p:nvPr>
            <p:ph type="title"/>
          </p:nvPr>
        </p:nvSpPr>
        <p:spPr/>
        <p:txBody>
          <a:bodyPr/>
          <a:lstStyle/>
          <a:p>
            <a:r>
              <a:rPr lang="en-US" dirty="0"/>
              <a:t>14-02 Length Contraction</a:t>
            </a:r>
          </a:p>
        </p:txBody>
      </p:sp>
    </p:spTree>
    <p:extLst>
      <p:ext uri="{BB962C8B-B14F-4D97-AF65-F5344CB8AC3E}">
        <p14:creationId xmlns:p14="http://schemas.microsoft.com/office/powerpoint/2010/main" val="3731333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14-02 Length Contraction</a:t>
            </a:r>
          </a:p>
        </p:txBody>
      </p:sp>
      <p:sp>
        <p:nvSpPr>
          <p:cNvPr id="3" name="Content Placeholder 2"/>
          <p:cNvSpPr>
            <a:spLocks noGrp="1"/>
          </p:cNvSpPr>
          <p:nvPr>
            <p:ph sz="quarter" idx="1"/>
          </p:nvPr>
        </p:nvSpPr>
        <p:spPr/>
        <p:txBody>
          <a:bodyPr>
            <a:normAutofit/>
          </a:bodyPr>
          <a:lstStyle/>
          <a:p>
            <a:endParaRPr lang="en-US" dirty="0"/>
          </a:p>
          <a:p>
            <a:endParaRPr lang="en-US" dirty="0"/>
          </a:p>
          <a:p>
            <a:r>
              <a:rPr lang="en-US" dirty="0"/>
              <a:t>Since the observer moving with the event measures a different time than the observer not moving with the event, are the lengths different?</a:t>
            </a:r>
          </a:p>
          <a:p>
            <a:endParaRPr lang="en-US" dirty="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endParaRPr lang="en-US"/>
          </a:p>
        </p:txBody>
      </p:sp>
      <p:sp>
        <p:nvSpPr>
          <p:cNvPr id="3" name="Content Placeholder 2"/>
          <p:cNvSpPr>
            <a:spLocks noGrp="1"/>
          </p:cNvSpPr>
          <p:nvPr>
            <p:ph sz="quarter" idx="1"/>
          </p:nvPr>
        </p:nvSpPr>
        <p:spPr>
          <a:prstGeom prst="rect">
            <a:avLst/>
          </a:prstGeom>
        </p:spPr>
        <p:txBody>
          <a:bodyPr>
            <a:normAutofit/>
          </a:bodyPr>
          <a:lstStyle/>
          <a:p>
            <a:r>
              <a:rPr lang="en-US" sz="2000" dirty="0"/>
              <a:t>This Slideshow was developed to accompany the textbook</a:t>
            </a:r>
          </a:p>
          <a:p>
            <a:pPr lvl="1"/>
            <a:r>
              <a:rPr lang="en-US" sz="2000" i="1" dirty="0" err="1"/>
              <a:t>OpenStax</a:t>
            </a:r>
            <a:r>
              <a:rPr lang="en-US" sz="2000" i="1" dirty="0"/>
              <a:t> Physics</a:t>
            </a:r>
          </a:p>
          <a:p>
            <a:pPr lvl="2"/>
            <a:r>
              <a:rPr lang="en-US" sz="2000" i="1" dirty="0"/>
              <a:t>Available for free at </a:t>
            </a:r>
            <a:r>
              <a:rPr lang="en-US" sz="2000" i="1" dirty="0">
                <a:hlinkClick r:id="rId3"/>
              </a:rPr>
              <a:t>https://openstaxcollege.org/textbooks/college-physics</a:t>
            </a:r>
            <a:r>
              <a:rPr lang="en-US" sz="2000" i="1" dirty="0"/>
              <a:t> </a:t>
            </a:r>
          </a:p>
          <a:p>
            <a:pPr lvl="1"/>
            <a:r>
              <a:rPr lang="en-US" sz="2000" i="1" dirty="0"/>
              <a:t>By </a:t>
            </a:r>
            <a:r>
              <a:rPr lang="en-US" sz="2000" i="1" dirty="0" err="1"/>
              <a:t>OpenStax</a:t>
            </a:r>
            <a:r>
              <a:rPr lang="en-US" sz="2000" i="1" dirty="0"/>
              <a:t> College and Rice University</a:t>
            </a:r>
          </a:p>
          <a:p>
            <a:pPr lvl="1"/>
            <a:r>
              <a:rPr lang="en-US" sz="2000" i="1" dirty="0"/>
              <a:t>2013 edition</a:t>
            </a:r>
          </a:p>
          <a:p>
            <a:r>
              <a:rPr lang="en-US" sz="2000" dirty="0"/>
              <a:t>Some examples and diagrams are taken from the textbook.</a:t>
            </a:r>
          </a:p>
        </p:txBody>
      </p:sp>
      <p:sp>
        <p:nvSpPr>
          <p:cNvPr id="4" name="Rectangle 3"/>
          <p:cNvSpPr/>
          <p:nvPr/>
        </p:nvSpPr>
        <p:spPr bwMode="auto">
          <a:xfrm>
            <a:off x="4800600" y="4149657"/>
            <a:ext cx="4343400" cy="99060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r>
              <a:rPr lang="en-US" dirty="0"/>
              <a:t>Slides created by </a:t>
            </a:r>
          </a:p>
          <a:p>
            <a:r>
              <a:rPr lang="en-US" dirty="0"/>
              <a:t>Richard Wright, Andrews Academy </a:t>
            </a:r>
          </a:p>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omic Sans MS" pitchFamily="66" charset="0"/>
                <a:hlinkClick r:id="rId4"/>
              </a:rPr>
              <a:t>rwright@andrews.edu</a:t>
            </a:r>
            <a:r>
              <a:rPr kumimoji="0" lang="en-US" sz="1800" b="0" i="0" u="none" strike="noStrike" cap="none" normalizeH="0" baseline="0" dirty="0">
                <a:ln>
                  <a:noFill/>
                </a:ln>
                <a:solidFill>
                  <a:schemeClr val="tx1"/>
                </a:solidFill>
                <a:effectLst/>
                <a:latin typeface="Comic Sans MS" pitchFamily="66" charset="0"/>
              </a:rPr>
              <a:t> </a:t>
            </a:r>
          </a:p>
        </p:txBody>
      </p:sp>
    </p:spTree>
    <p:extLst>
      <p:ext uri="{BB962C8B-B14F-4D97-AF65-F5344CB8AC3E}">
        <p14:creationId xmlns:p14="http://schemas.microsoft.com/office/powerpoint/2010/main" val="1488983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14-02 Length Contraction</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77500" lnSpcReduction="20000"/>
              </a:bodyPr>
              <a:lstStyle/>
              <a:p>
                <a14:m>
                  <m:oMath xmlns:m="http://schemas.openxmlformats.org/officeDocument/2006/math">
                    <m:r>
                      <a:rPr lang="en-US" i="1" dirty="0" smtClean="0">
                        <a:latin typeface="Cambria Math" panose="02040503050406030204" pitchFamily="18" charset="0"/>
                      </a:rPr>
                      <m:t>𝑥</m:t>
                    </m:r>
                    <m:r>
                      <a:rPr lang="en-US" i="1" dirty="0" smtClean="0">
                        <a:latin typeface="Cambria Math" panose="02040503050406030204" pitchFamily="18" charset="0"/>
                      </a:rPr>
                      <m:t>=</m:t>
                    </m:r>
                    <m:r>
                      <a:rPr lang="en-US" i="1" dirty="0" err="1" smtClean="0">
                        <a:latin typeface="Cambria Math" panose="02040503050406030204" pitchFamily="18" charset="0"/>
                      </a:rPr>
                      <m:t>𝑣𝑡</m:t>
                    </m:r>
                  </m:oMath>
                </a14:m>
                <a:endParaRPr lang="en-US" dirty="0"/>
              </a:p>
              <a:p>
                <a:r>
                  <a:rPr lang="en-US" dirty="0"/>
                  <a:t>Both observers agree on </a:t>
                </a:r>
                <a14:m>
                  <m:oMath xmlns:m="http://schemas.openxmlformats.org/officeDocument/2006/math">
                    <m:r>
                      <a:rPr lang="en-US" i="1" dirty="0" smtClean="0">
                        <a:latin typeface="Cambria Math" panose="02040503050406030204" pitchFamily="18" charset="0"/>
                      </a:rPr>
                      <m:t>𝑣</m:t>
                    </m:r>
                  </m:oMath>
                </a14:m>
                <a:endParaRPr lang="en-US" dirty="0"/>
              </a:p>
              <a:p>
                <a:endParaRPr lang="en-US" dirty="0"/>
              </a:p>
              <a:p>
                <a14:m>
                  <m:oMath xmlns:m="http://schemas.openxmlformats.org/officeDocument/2006/math">
                    <m:r>
                      <a:rPr lang="en-US" i="1" dirty="0" smtClean="0">
                        <a:latin typeface="Cambria Math" panose="02040503050406030204" pitchFamily="18" charset="0"/>
                      </a:rPr>
                      <m:t>𝑡</m:t>
                    </m:r>
                  </m:oMath>
                </a14:m>
                <a:r>
                  <a:rPr lang="en-US" dirty="0"/>
                  <a:t> is different by </a:t>
                </a:r>
                <a14:m>
                  <m:oMath xmlns:m="http://schemas.openxmlformats.org/officeDocument/2006/math">
                    <m:f>
                      <m:fPr>
                        <m:ctrlPr>
                          <a:rPr lang="en-US" b="0" i="1" smtClean="0">
                            <a:latin typeface="Cambria Math" panose="02040503050406030204" pitchFamily="18" charset="0"/>
                          </a:rPr>
                        </m:ctrlPr>
                      </m:fPr>
                      <m:num>
                        <m:r>
                          <a:rPr lang="en-US" b="0" i="0" smtClean="0">
                            <a:latin typeface="Cambria Math" panose="02040503050406030204" pitchFamily="18" charset="0"/>
                          </a:rPr>
                          <m:t>1</m:t>
                        </m:r>
                      </m:num>
                      <m:den>
                        <m:rad>
                          <m:radPr>
                            <m:degHide m:val="on"/>
                            <m:ctrlPr>
                              <a:rPr lang="en-US" b="0" i="1" smtClean="0">
                                <a:latin typeface="Cambria Math" panose="02040503050406030204" pitchFamily="18" charset="0"/>
                              </a:rPr>
                            </m:ctrlPr>
                          </m:radPr>
                          <m:deg/>
                          <m:e>
                            <m:r>
                              <a:rPr lang="en-US" b="0" i="1" smtClean="0">
                                <a:latin typeface="Cambria Math"/>
                              </a:rPr>
                              <m:t>1−</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a:rPr>
                                      <m:t>𝑣</m:t>
                                    </m:r>
                                  </m:e>
                                  <m:sup>
                                    <m:r>
                                      <a:rPr lang="en-US" b="0" i="1" smtClean="0">
                                        <a:latin typeface="Cambria Math"/>
                                      </a:rPr>
                                      <m:t>2</m:t>
                                    </m:r>
                                  </m:sup>
                                </m:sSup>
                              </m:num>
                              <m:den>
                                <m:sSup>
                                  <m:sSupPr>
                                    <m:ctrlPr>
                                      <a:rPr lang="en-US" b="0" i="1" smtClean="0">
                                        <a:latin typeface="Cambria Math" panose="02040503050406030204" pitchFamily="18" charset="0"/>
                                      </a:rPr>
                                    </m:ctrlPr>
                                  </m:sSupPr>
                                  <m:e>
                                    <m:r>
                                      <a:rPr lang="en-US" b="0" i="1" smtClean="0">
                                        <a:latin typeface="Cambria Math"/>
                                      </a:rPr>
                                      <m:t>𝑐</m:t>
                                    </m:r>
                                  </m:e>
                                  <m:sup>
                                    <m:r>
                                      <a:rPr lang="en-US" b="0" i="1" smtClean="0">
                                        <a:latin typeface="Cambria Math"/>
                                      </a:rPr>
                                      <m:t>2</m:t>
                                    </m:r>
                                  </m:sup>
                                </m:sSup>
                              </m:den>
                            </m:f>
                          </m:e>
                        </m:rad>
                      </m:den>
                    </m:f>
                  </m:oMath>
                </a14:m>
                <a:endParaRPr lang="en-US" dirty="0"/>
              </a:p>
              <a:p>
                <a:endParaRPr lang="en-US" dirty="0"/>
              </a:p>
              <a:p>
                <a:endParaRPr lang="en-US" dirty="0"/>
              </a:p>
              <a:p>
                <a:r>
                  <a:rPr lang="en-US" dirty="0"/>
                  <a:t>So </a:t>
                </a:r>
                <a14:m>
                  <m:oMath xmlns:m="http://schemas.openxmlformats.org/officeDocument/2006/math">
                    <m:r>
                      <a:rPr lang="en-US" i="1" dirty="0" smtClean="0">
                        <a:latin typeface="Cambria Math" panose="02040503050406030204" pitchFamily="18" charset="0"/>
                      </a:rPr>
                      <m:t>𝑥</m:t>
                    </m:r>
                  </m:oMath>
                </a14:m>
                <a:r>
                  <a:rPr lang="en-US" dirty="0"/>
                  <a:t> must be different by </a:t>
                </a:r>
                <a14:m>
                  <m:oMath xmlns:m="http://schemas.openxmlformats.org/officeDocument/2006/math">
                    <m:f>
                      <m:fPr>
                        <m:ctrlPr>
                          <a:rPr lang="en-US" b="0" i="1" smtClean="0">
                            <a:latin typeface="Cambria Math" panose="02040503050406030204" pitchFamily="18" charset="0"/>
                          </a:rPr>
                        </m:ctrlPr>
                      </m:fPr>
                      <m:num>
                        <m:r>
                          <a:rPr lang="en-US" b="0" i="0" smtClean="0">
                            <a:latin typeface="Cambria Math" panose="02040503050406030204" pitchFamily="18" charset="0"/>
                          </a:rPr>
                          <m:t>1</m:t>
                        </m:r>
                      </m:num>
                      <m:den>
                        <m:rad>
                          <m:radPr>
                            <m:degHide m:val="on"/>
                            <m:ctrlPr>
                              <a:rPr lang="en-US" i="1">
                                <a:latin typeface="Cambria Math" panose="02040503050406030204" pitchFamily="18" charset="0"/>
                              </a:rPr>
                            </m:ctrlPr>
                          </m:radPr>
                          <m:deg/>
                          <m:e>
                            <m:r>
                              <a:rPr lang="en-US" i="1">
                                <a:latin typeface="Cambria Math"/>
                              </a:rPr>
                              <m:t>1−</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a:rPr>
                                      <m:t>𝑣</m:t>
                                    </m:r>
                                  </m:e>
                                  <m:sup>
                                    <m:r>
                                      <a:rPr lang="en-US" i="1">
                                        <a:latin typeface="Cambria Math"/>
                                      </a:rPr>
                                      <m:t>2</m:t>
                                    </m:r>
                                  </m:sup>
                                </m:sSup>
                              </m:num>
                              <m:den>
                                <m:sSup>
                                  <m:sSupPr>
                                    <m:ctrlPr>
                                      <a:rPr lang="en-US" i="1">
                                        <a:latin typeface="Cambria Math" panose="02040503050406030204" pitchFamily="18" charset="0"/>
                                      </a:rPr>
                                    </m:ctrlPr>
                                  </m:sSupPr>
                                  <m:e>
                                    <m:r>
                                      <a:rPr lang="en-US" i="1">
                                        <a:latin typeface="Cambria Math"/>
                                      </a:rPr>
                                      <m:t>𝑐</m:t>
                                    </m:r>
                                  </m:e>
                                  <m:sup>
                                    <m:r>
                                      <a:rPr lang="en-US" i="1">
                                        <a:latin typeface="Cambria Math"/>
                                      </a:rPr>
                                      <m:t>2</m:t>
                                    </m:r>
                                  </m:sup>
                                </m:sSup>
                              </m:den>
                            </m:f>
                          </m:e>
                        </m:rad>
                      </m:den>
                    </m:f>
                  </m:oMath>
                </a14:m>
                <a:r>
                  <a:rPr lang="en-US" dirty="0"/>
                  <a:t> also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a:blip r:embed="rId3"/>
                <a:stretch>
                  <a:fillRect l="-82"/>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14-02 Length Contraction</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77500" lnSpcReduction="20000"/>
              </a:bodyPr>
              <a:lstStyle/>
              <a:p>
                <a:r>
                  <a:rPr lang="en-US" dirty="0"/>
                  <a:t>The distance measured by a person at rest with the event is shorter than that measured by person at rest with respect to the endpoints.</a:t>
                </a:r>
              </a:p>
              <a:p>
                <a:endParaRPr lang="en-US" dirty="0"/>
              </a:p>
              <a:p>
                <a14:m>
                  <m:oMath xmlns:m="http://schemas.openxmlformats.org/officeDocument/2006/math">
                    <m:r>
                      <a:rPr lang="en-US" b="0" i="1" smtClean="0">
                        <a:latin typeface="Cambria Math"/>
                      </a:rPr>
                      <m:t>𝐿</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𝐿</m:t>
                        </m:r>
                      </m:e>
                      <m:sub>
                        <m:r>
                          <a:rPr lang="en-US" b="0" i="1" smtClean="0">
                            <a:latin typeface="Cambria Math"/>
                          </a:rPr>
                          <m:t>0</m:t>
                        </m:r>
                      </m:sub>
                    </m:sSub>
                    <m:rad>
                      <m:radPr>
                        <m:degHide m:val="on"/>
                        <m:ctrlPr>
                          <a:rPr lang="en-US" b="0" i="1" smtClean="0">
                            <a:latin typeface="Cambria Math" panose="02040503050406030204" pitchFamily="18" charset="0"/>
                          </a:rPr>
                        </m:ctrlPr>
                      </m:radPr>
                      <m:deg/>
                      <m:e>
                        <m:r>
                          <a:rPr lang="en-US" b="0" i="1" smtClean="0">
                            <a:latin typeface="Cambria Math"/>
                          </a:rPr>
                          <m:t>1−</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a:rPr>
                                  <m:t>𝑣</m:t>
                                </m:r>
                              </m:e>
                              <m:sup>
                                <m:r>
                                  <a:rPr lang="en-US" b="0" i="1" smtClean="0">
                                    <a:latin typeface="Cambria Math"/>
                                  </a:rPr>
                                  <m:t>2</m:t>
                                </m:r>
                              </m:sup>
                            </m:sSup>
                          </m:num>
                          <m:den>
                            <m:sSup>
                              <m:sSupPr>
                                <m:ctrlPr>
                                  <a:rPr lang="en-US" b="0" i="1" smtClean="0">
                                    <a:latin typeface="Cambria Math" panose="02040503050406030204" pitchFamily="18" charset="0"/>
                                  </a:rPr>
                                </m:ctrlPr>
                              </m:sSupPr>
                              <m:e>
                                <m:r>
                                  <a:rPr lang="en-US" b="0" i="1" smtClean="0">
                                    <a:latin typeface="Cambria Math"/>
                                  </a:rPr>
                                  <m:t>𝑐</m:t>
                                </m:r>
                              </m:e>
                              <m:sup>
                                <m:r>
                                  <a:rPr lang="en-US" b="0" i="1" smtClean="0">
                                    <a:latin typeface="Cambria Math"/>
                                  </a:rPr>
                                  <m:t>2</m:t>
                                </m:r>
                              </m:sup>
                            </m:sSup>
                          </m:den>
                        </m:f>
                      </m:e>
                    </m:rad>
                    <m:r>
                      <a:rPr lang="en-US" b="0" i="0"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0</m:t>
                            </m:r>
                          </m:sub>
                        </m:sSub>
                      </m:num>
                      <m:den>
                        <m:r>
                          <a:rPr lang="en-US" b="0" i="1" smtClean="0">
                            <a:latin typeface="Cambria Math" panose="02040503050406030204" pitchFamily="18" charset="0"/>
                          </a:rPr>
                          <m:t>𝛾</m:t>
                        </m:r>
                      </m:den>
                    </m:f>
                  </m:oMath>
                </a14:m>
                <a:endParaRPr lang="en-US" dirty="0"/>
              </a:p>
              <a:p>
                <a:endParaRPr lang="en-US" dirty="0"/>
              </a:p>
              <a:p>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𝐿</m:t>
                        </m:r>
                      </m:e>
                      <m:sub>
                        <m:r>
                          <a:rPr lang="en-US" i="1" dirty="0" smtClean="0">
                            <a:latin typeface="Cambria Math" panose="02040503050406030204" pitchFamily="18" charset="0"/>
                          </a:rPr>
                          <m:t>0</m:t>
                        </m:r>
                      </m:sub>
                    </m:sSub>
                    <m:r>
                      <a:rPr lang="en-US" i="1" dirty="0" smtClean="0">
                        <a:latin typeface="Cambria Math" panose="02040503050406030204" pitchFamily="18" charset="0"/>
                      </a:rPr>
                      <m:t>=</m:t>
                    </m:r>
                  </m:oMath>
                </a14:m>
                <a:r>
                  <a:rPr lang="en-US" dirty="0"/>
                  <a:t> proper length </a:t>
                </a:r>
              </a:p>
              <a:p>
                <a:pPr lvl="1"/>
                <a:r>
                  <a:rPr lang="en-US" dirty="0"/>
                  <a:t>Length between 2 points as measured by person at rest with the points.</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a:blip r:embed="rId3"/>
                <a:stretch>
                  <a:fillRect l="-82" t="-2941" b="-2941"/>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14-02 Length Contraction</a:t>
            </a:r>
          </a:p>
        </p:txBody>
      </p:sp>
      <p:sp>
        <p:nvSpPr>
          <p:cNvPr id="3" name="Content Placeholder 2"/>
          <p:cNvSpPr>
            <a:spLocks noGrp="1"/>
          </p:cNvSpPr>
          <p:nvPr>
            <p:ph sz="quarter" idx="1"/>
          </p:nvPr>
        </p:nvSpPr>
        <p:spPr/>
        <p:txBody>
          <a:bodyPr/>
          <a:lstStyle/>
          <a:p>
            <a:r>
              <a:rPr lang="en-US" dirty="0"/>
              <a:t>Length only contracts along the direction of motion, the others stay the same</a:t>
            </a:r>
          </a:p>
          <a:p>
            <a:endParaRPr lang="en-US" dirty="0"/>
          </a:p>
        </p:txBody>
      </p:sp>
      <p:sp>
        <p:nvSpPr>
          <p:cNvPr id="4" name="Smiley Face 3"/>
          <p:cNvSpPr/>
          <p:nvPr/>
        </p:nvSpPr>
        <p:spPr>
          <a:xfrm>
            <a:off x="2362200" y="2341524"/>
            <a:ext cx="1371600" cy="1371600"/>
          </a:xfrm>
          <a:prstGeom prst="smileyFace">
            <a:avLst>
              <a:gd name="adj" fmla="val 4653"/>
            </a:avLst>
          </a:prstGeom>
          <a:solidFill>
            <a:schemeClr val="bg2"/>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miley Face 4"/>
          <p:cNvSpPr/>
          <p:nvPr/>
        </p:nvSpPr>
        <p:spPr>
          <a:xfrm>
            <a:off x="5867400" y="2343150"/>
            <a:ext cx="228600" cy="1371600"/>
          </a:xfrm>
          <a:prstGeom prst="smileyFace">
            <a:avLst>
              <a:gd name="adj" fmla="val 4653"/>
            </a:avLst>
          </a:prstGeom>
          <a:solidFill>
            <a:schemeClr val="bg2"/>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209800" y="3657600"/>
            <a:ext cx="1676400" cy="523220"/>
          </a:xfrm>
          <a:prstGeom prst="rect">
            <a:avLst/>
          </a:prstGeom>
          <a:noFill/>
        </p:spPr>
        <p:txBody>
          <a:bodyPr wrap="square" rtlCol="0">
            <a:spAutoFit/>
          </a:bodyPr>
          <a:lstStyle/>
          <a:p>
            <a:pPr algn="ctr"/>
            <a:r>
              <a:rPr lang="en-US" sz="2800" dirty="0">
                <a:solidFill>
                  <a:schemeClr val="bg1"/>
                </a:solidFill>
              </a:rPr>
              <a:t>Rest</a:t>
            </a:r>
          </a:p>
        </p:txBody>
      </p:sp>
      <p:sp>
        <p:nvSpPr>
          <p:cNvPr id="7" name="TextBox 6"/>
          <p:cNvSpPr txBox="1"/>
          <p:nvPr/>
        </p:nvSpPr>
        <p:spPr>
          <a:xfrm>
            <a:off x="5181600" y="3657600"/>
            <a:ext cx="1905000" cy="523220"/>
          </a:xfrm>
          <a:prstGeom prst="rect">
            <a:avLst/>
          </a:prstGeom>
          <a:noFill/>
        </p:spPr>
        <p:txBody>
          <a:bodyPr wrap="square" rtlCol="0">
            <a:spAutoFit/>
          </a:bodyPr>
          <a:lstStyle/>
          <a:p>
            <a:pPr algn="ctr"/>
            <a:r>
              <a:rPr lang="en-US" sz="2800" dirty="0">
                <a:solidFill>
                  <a:schemeClr val="bg1"/>
                </a:solidFill>
              </a:rPr>
              <a:t>Moving</a:t>
            </a:r>
            <a:r>
              <a:rPr lang="en-US" sz="2800" dirty="0">
                <a:solidFill>
                  <a:schemeClr val="bg1"/>
                </a:solidFill>
                <a:sym typeface="Wingdings" pitchFamily="2" charset="2"/>
              </a:rPr>
              <a:t></a:t>
            </a:r>
            <a:endParaRPr lang="en-US" sz="28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nt-A-640.jpg"/>
          <p:cNvPicPr>
            <a:picLocks noChangeAspect="1"/>
          </p:cNvPicPr>
          <p:nvPr/>
        </p:nvPicPr>
        <p:blipFill>
          <a:blip r:embed="rId3" cstate="print"/>
          <a:stretch>
            <a:fillRect/>
          </a:stretch>
        </p:blipFill>
        <p:spPr>
          <a:xfrm>
            <a:off x="4724400" y="2657475"/>
            <a:ext cx="4419600" cy="2486025"/>
          </a:xfrm>
          <a:prstGeom prst="rect">
            <a:avLst/>
          </a:prstGeom>
        </p:spPr>
      </p:pic>
      <p:sp>
        <p:nvSpPr>
          <p:cNvPr id="2" name="Title 1"/>
          <p:cNvSpPr>
            <a:spLocks noGrp="1"/>
          </p:cNvSpPr>
          <p:nvPr>
            <p:ph type="title"/>
          </p:nvPr>
        </p:nvSpPr>
        <p:spPr/>
        <p:txBody>
          <a:bodyPr>
            <a:normAutofit fontScale="90000"/>
          </a:bodyPr>
          <a:lstStyle/>
          <a:p>
            <a:r>
              <a:rPr lang="en-US" dirty="0"/>
              <a:t>14-02 Length Contraction</a:t>
            </a:r>
          </a:p>
        </p:txBody>
      </p:sp>
      <p:sp>
        <p:nvSpPr>
          <p:cNvPr id="3" name="Content Placeholder 2"/>
          <p:cNvSpPr>
            <a:spLocks noGrp="1"/>
          </p:cNvSpPr>
          <p:nvPr>
            <p:ph sz="quarter" idx="1"/>
          </p:nvPr>
        </p:nvSpPr>
        <p:spPr/>
        <p:txBody>
          <a:bodyPr>
            <a:normAutofit/>
          </a:bodyPr>
          <a:lstStyle/>
          <a:p>
            <a:r>
              <a:rPr lang="en-US" sz="2400" dirty="0"/>
              <a:t>When the Starship Enterprise travels at impulse (v = 0.7c), a ground-based observer measures the ship as 707 ft long.  How long does the crew measure the ship?</a:t>
            </a:r>
          </a:p>
          <a:p>
            <a:endParaRPr lang="en-US" sz="2400" dirty="0"/>
          </a:p>
          <a:p>
            <a:r>
              <a:rPr lang="en-US" sz="2400" dirty="0"/>
              <a:t>990 ft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14-02 </a:t>
            </a:r>
            <a:r>
              <a:rPr lang="en-US" dirty="0" err="1"/>
              <a:t>Pratice</a:t>
            </a:r>
            <a:r>
              <a:rPr lang="en-US" dirty="0"/>
              <a:t> Work</a:t>
            </a:r>
          </a:p>
        </p:txBody>
      </p:sp>
      <p:sp>
        <p:nvSpPr>
          <p:cNvPr id="3" name="Content Placeholder 2"/>
          <p:cNvSpPr>
            <a:spLocks noGrp="1"/>
          </p:cNvSpPr>
          <p:nvPr>
            <p:ph sz="quarter" idx="1"/>
          </p:nvPr>
        </p:nvSpPr>
        <p:spPr/>
        <p:txBody>
          <a:bodyPr>
            <a:normAutofit/>
          </a:bodyPr>
          <a:lstStyle/>
          <a:p>
            <a:r>
              <a:rPr lang="en-US" sz="2400" dirty="0"/>
              <a:t>Don’t stretch these problems out too long.</a:t>
            </a:r>
          </a:p>
          <a:p>
            <a:endParaRPr lang="en-US" sz="2400" dirty="0"/>
          </a:p>
          <a:p>
            <a:r>
              <a:rPr lang="en-US" sz="2400" dirty="0"/>
              <a:t>Read 28.4</a:t>
            </a:r>
          </a:p>
        </p:txBody>
      </p:sp>
      <p:sp>
        <p:nvSpPr>
          <p:cNvPr id="4" name="Content Placeholder 3"/>
          <p:cNvSpPr>
            <a:spLocks noGrp="1"/>
          </p:cNvSpPr>
          <p:nvPr>
            <p:ph sz="quarter" idx="2"/>
          </p:nvPr>
        </p:nvSpPr>
        <p:spPr/>
        <p:txBody>
          <a:bodyPr>
            <a:normAutofit/>
          </a:bodyPr>
          <a:lstStyle/>
          <a:p>
            <a:pPr marL="0" indent="0">
              <a:buNone/>
            </a:pP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C3E687-D2E8-4B89-BC9E-F9C5959DBDF7}"/>
              </a:ext>
            </a:extLst>
          </p:cNvPr>
          <p:cNvSpPr>
            <a:spLocks noGrp="1"/>
          </p:cNvSpPr>
          <p:nvPr>
            <p:ph type="body" idx="1"/>
          </p:nvPr>
        </p:nvSpPr>
        <p:spPr/>
        <p:txBody>
          <a:bodyPr>
            <a:normAutofit fontScale="85000" lnSpcReduction="20000"/>
          </a:bodyPr>
          <a:lstStyle/>
          <a:p>
            <a:r>
              <a:rPr lang="en-US" dirty="0"/>
              <a:t>In this lesson you will…</a:t>
            </a:r>
          </a:p>
          <a:p>
            <a:r>
              <a:rPr lang="en-US" dirty="0"/>
              <a:t>• Calculate relativistic velocity addition.</a:t>
            </a:r>
          </a:p>
          <a:p>
            <a:r>
              <a:rPr lang="en-US" dirty="0"/>
              <a:t>• Explain when relativistic velocity addition should be used instead of classical addition of velocities.</a:t>
            </a:r>
          </a:p>
          <a:p>
            <a:r>
              <a:rPr lang="en-US" dirty="0"/>
              <a:t>• Calculate relativistic Doppler shift.</a:t>
            </a:r>
          </a:p>
        </p:txBody>
      </p:sp>
      <p:sp>
        <p:nvSpPr>
          <p:cNvPr id="3" name="Title 2">
            <a:extLst>
              <a:ext uri="{FF2B5EF4-FFF2-40B4-BE49-F238E27FC236}">
                <a16:creationId xmlns:a16="http://schemas.microsoft.com/office/drawing/2014/main" id="{B8DF73A0-7410-444C-9040-329BA855096D}"/>
              </a:ext>
            </a:extLst>
          </p:cNvPr>
          <p:cNvSpPr>
            <a:spLocks noGrp="1"/>
          </p:cNvSpPr>
          <p:nvPr>
            <p:ph type="title"/>
          </p:nvPr>
        </p:nvSpPr>
        <p:spPr/>
        <p:txBody>
          <a:bodyPr>
            <a:normAutofit fontScale="90000"/>
          </a:bodyPr>
          <a:lstStyle/>
          <a:p>
            <a:r>
              <a:rPr lang="en-US" dirty="0"/>
              <a:t>14-03 Relativistic Addition of Velocities</a:t>
            </a:r>
          </a:p>
        </p:txBody>
      </p:sp>
    </p:spTree>
    <p:extLst>
      <p:ext uri="{BB962C8B-B14F-4D97-AF65-F5344CB8AC3E}">
        <p14:creationId xmlns:p14="http://schemas.microsoft.com/office/powerpoint/2010/main" val="7986168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14-03 Relativistic Addition of Velocities</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𝑣</m:t>
                        </m:r>
                      </m:e>
                      <m:sub>
                        <m:r>
                          <a:rPr lang="en-US" i="1" dirty="0" err="1" smtClean="0">
                            <a:solidFill>
                              <a:schemeClr val="bg2"/>
                            </a:solidFill>
                            <a:latin typeface="Cambria Math" panose="02040503050406030204" pitchFamily="18" charset="0"/>
                          </a:rPr>
                          <m:t>𝐵</m:t>
                        </m:r>
                        <m:r>
                          <a:rPr lang="en-US" i="1" dirty="0" err="1" smtClean="0">
                            <a:solidFill>
                              <a:srgbClr val="FF0000"/>
                            </a:solidFill>
                            <a:latin typeface="Cambria Math" panose="02040503050406030204" pitchFamily="18" charset="0"/>
                          </a:rPr>
                          <m:t>𝑇</m:t>
                        </m:r>
                      </m:sub>
                    </m:sSub>
                    <m:r>
                      <a:rPr lang="en-US" i="1" dirty="0" err="1" smtClean="0">
                        <a:latin typeface="Cambria Math" panose="02040503050406030204" pitchFamily="18" charset="0"/>
                      </a:rPr>
                      <m:t>+</m:t>
                    </m:r>
                    <m:sSub>
                      <m:sSubPr>
                        <m:ctrlPr>
                          <a:rPr lang="en-US" i="1" dirty="0" err="1" smtClean="0">
                            <a:solidFill>
                              <a:srgbClr val="FF0000"/>
                            </a:solidFill>
                            <a:latin typeface="Cambria Math" panose="02040503050406030204" pitchFamily="18" charset="0"/>
                          </a:rPr>
                        </m:ctrlPr>
                      </m:sSubPr>
                      <m:e>
                        <m:r>
                          <a:rPr lang="en-US" i="1" dirty="0" err="1" smtClean="0">
                            <a:latin typeface="Cambria Math" panose="02040503050406030204" pitchFamily="18" charset="0"/>
                          </a:rPr>
                          <m:t>𝑣</m:t>
                        </m:r>
                      </m:e>
                      <m:sub>
                        <m:r>
                          <a:rPr lang="en-US" i="1" dirty="0" err="1" smtClean="0">
                            <a:solidFill>
                              <a:srgbClr val="FF0000"/>
                            </a:solidFill>
                            <a:latin typeface="Cambria Math" panose="02040503050406030204" pitchFamily="18" charset="0"/>
                          </a:rPr>
                          <m:t>𝑇</m:t>
                        </m:r>
                        <m:r>
                          <a:rPr lang="en-US" i="1" dirty="0" err="1" smtClean="0">
                            <a:solidFill>
                              <a:schemeClr val="bg2"/>
                            </a:solidFill>
                            <a:latin typeface="Cambria Math" panose="02040503050406030204" pitchFamily="18" charset="0"/>
                          </a:rPr>
                          <m:t>𝐺</m:t>
                        </m:r>
                      </m:sub>
                    </m:sSub>
                    <m:r>
                      <a:rPr lang="en-US" i="1" dirty="0" smtClean="0">
                        <a:latin typeface="Cambria Math" panose="02040503050406030204" pitchFamily="18" charset="0"/>
                      </a:rPr>
                      <m:t>=</m:t>
                    </m:r>
                    <m:sSub>
                      <m:sSubPr>
                        <m:ctrlPr>
                          <a:rPr lang="en-US" i="1" dirty="0" err="1" smtClean="0">
                            <a:solidFill>
                              <a:schemeClr val="bg2"/>
                            </a:solidFill>
                            <a:latin typeface="Cambria Math" panose="02040503050406030204" pitchFamily="18" charset="0"/>
                          </a:rPr>
                        </m:ctrlPr>
                      </m:sSubPr>
                      <m:e>
                        <m:r>
                          <a:rPr lang="en-US" i="1" dirty="0" err="1" smtClean="0">
                            <a:latin typeface="Cambria Math" panose="02040503050406030204" pitchFamily="18" charset="0"/>
                          </a:rPr>
                          <m:t>𝑣</m:t>
                        </m:r>
                      </m:e>
                      <m:sub>
                        <m:r>
                          <a:rPr lang="en-US" i="1" dirty="0" err="1" smtClean="0">
                            <a:solidFill>
                              <a:schemeClr val="bg2"/>
                            </a:solidFill>
                            <a:latin typeface="Cambria Math" panose="02040503050406030204" pitchFamily="18" charset="0"/>
                          </a:rPr>
                          <m:t>𝐵𝐺</m:t>
                        </m:r>
                      </m:sub>
                    </m:sSub>
                  </m:oMath>
                </a14:m>
                <a:endParaRPr lang="en-US" dirty="0">
                  <a:solidFill>
                    <a:schemeClr val="bg2"/>
                  </a:solidFill>
                </a:endParaRPr>
              </a:p>
              <a:p>
                <a:endParaRPr lang="en-US" baseline="-25000" dirty="0"/>
              </a:p>
              <a:p>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𝑣</m:t>
                        </m:r>
                      </m:e>
                      <m:sub>
                        <m:r>
                          <a:rPr lang="en-US" i="1" dirty="0" err="1" smtClean="0">
                            <a:solidFill>
                              <a:schemeClr val="bg2"/>
                            </a:solidFill>
                            <a:latin typeface="Cambria Math" panose="02040503050406030204" pitchFamily="18" charset="0"/>
                          </a:rPr>
                          <m:t>𝐵</m:t>
                        </m:r>
                        <m:r>
                          <a:rPr lang="en-US" i="1" dirty="0" err="1" smtClean="0">
                            <a:solidFill>
                              <a:srgbClr val="FF0000"/>
                            </a:solidFill>
                            <a:latin typeface="Cambria Math" panose="02040503050406030204" pitchFamily="18" charset="0"/>
                          </a:rPr>
                          <m:t>𝑇</m:t>
                        </m:r>
                      </m:sub>
                    </m:sSub>
                    <m:r>
                      <a:rPr lang="en-US" i="1" dirty="0" smtClean="0">
                        <a:latin typeface="Cambria Math" panose="02040503050406030204" pitchFamily="18" charset="0"/>
                      </a:rPr>
                      <m:t>=−</m:t>
                    </m:r>
                    <m:sSub>
                      <m:sSubPr>
                        <m:ctrlPr>
                          <a:rPr lang="en-US" i="1" dirty="0" err="1" smtClean="0">
                            <a:latin typeface="Cambria Math" panose="02040503050406030204" pitchFamily="18" charset="0"/>
                          </a:rPr>
                        </m:ctrlPr>
                      </m:sSubPr>
                      <m:e>
                        <m:r>
                          <a:rPr lang="en-US" i="1" dirty="0" err="1" smtClean="0">
                            <a:latin typeface="Cambria Math" panose="02040503050406030204" pitchFamily="18" charset="0"/>
                          </a:rPr>
                          <m:t>𝑣</m:t>
                        </m:r>
                      </m:e>
                      <m:sub>
                        <m:r>
                          <a:rPr lang="en-US" i="1" dirty="0" err="1" smtClean="0">
                            <a:solidFill>
                              <a:srgbClr val="FF0000"/>
                            </a:solidFill>
                            <a:latin typeface="Cambria Math" panose="02040503050406030204" pitchFamily="18" charset="0"/>
                          </a:rPr>
                          <m:t>𝑇</m:t>
                        </m:r>
                        <m:r>
                          <a:rPr lang="en-US" i="1" dirty="0" err="1" smtClean="0">
                            <a:solidFill>
                              <a:schemeClr val="bg2"/>
                            </a:solidFill>
                            <a:latin typeface="Cambria Math" panose="02040503050406030204" pitchFamily="18" charset="0"/>
                          </a:rPr>
                          <m:t>𝐵</m:t>
                        </m:r>
                      </m:sub>
                    </m:sSub>
                  </m:oMath>
                </a14:m>
                <a:endParaRPr lang="en-US" dirty="0">
                  <a:solidFill>
                    <a:schemeClr val="bg2"/>
                  </a:solidFill>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a:blip r:embed="rId3"/>
                <a:stretch>
                  <a:fillRect/>
                </a:stretch>
              </a:blipFill>
            </p:spPr>
            <p:txBody>
              <a:bodyPr/>
              <a:lstStyle/>
              <a:p>
                <a:r>
                  <a:rPr lang="en-US">
                    <a:noFill/>
                  </a:rPr>
                  <a:t> </a:t>
                </a:r>
              </a:p>
            </p:txBody>
          </p:sp>
        </mc:Fallback>
      </mc:AlternateContent>
      <p:pic>
        <p:nvPicPr>
          <p:cNvPr id="4" name="Picture 3" descr="F28.11.jpg"/>
          <p:cNvPicPr>
            <a:picLocks noChangeAspect="1"/>
          </p:cNvPicPr>
          <p:nvPr/>
        </p:nvPicPr>
        <p:blipFill>
          <a:blip r:embed="rId4" cstate="print"/>
          <a:stretch>
            <a:fillRect/>
          </a:stretch>
        </p:blipFill>
        <p:spPr>
          <a:xfrm>
            <a:off x="1828801" y="2876550"/>
            <a:ext cx="6754984" cy="2266950"/>
          </a:xfrm>
          <a:prstGeom prst="rect">
            <a:avLst/>
          </a:prstGeom>
        </p:spPr>
      </p:pic>
    </p:spTree>
    <p:extLst>
      <p:ext uri="{BB962C8B-B14F-4D97-AF65-F5344CB8AC3E}">
        <p14:creationId xmlns:p14="http://schemas.microsoft.com/office/powerpoint/2010/main" val="297866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14-03 Relativistic Addition of Velocities</a:t>
            </a:r>
          </a:p>
        </p:txBody>
      </p:sp>
      <p:sp>
        <p:nvSpPr>
          <p:cNvPr id="3" name="Content Placeholder 2"/>
          <p:cNvSpPr>
            <a:spLocks noGrp="1"/>
          </p:cNvSpPr>
          <p:nvPr>
            <p:ph sz="quarter" idx="1"/>
          </p:nvPr>
        </p:nvSpPr>
        <p:spPr/>
        <p:txBody>
          <a:bodyPr>
            <a:normAutofit fontScale="92500" lnSpcReduction="20000"/>
          </a:bodyPr>
          <a:lstStyle/>
          <a:p>
            <a:r>
              <a:rPr lang="en-US" dirty="0"/>
              <a:t>What if the combination of the truck and the ball added to be more than the speed of light?  </a:t>
            </a:r>
          </a:p>
          <a:p>
            <a:endParaRPr lang="en-US" dirty="0"/>
          </a:p>
          <a:p>
            <a:r>
              <a:rPr lang="en-US" dirty="0"/>
              <a:t>The ground-based observer would observe the ball to travel faster than light.</a:t>
            </a:r>
          </a:p>
          <a:p>
            <a:endParaRPr lang="en-US" dirty="0"/>
          </a:p>
          <a:p>
            <a:r>
              <a:rPr lang="en-US" dirty="0"/>
              <a:t>This cannot happen.</a:t>
            </a:r>
          </a:p>
        </p:txBody>
      </p:sp>
    </p:spTree>
    <p:extLst>
      <p:ext uri="{BB962C8B-B14F-4D97-AF65-F5344CB8AC3E}">
        <p14:creationId xmlns:p14="http://schemas.microsoft.com/office/powerpoint/2010/main" val="277139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14-03 Relativistic Addition of Velocities</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lang="en-US" dirty="0"/>
                  <a:t>Relativistic Addition of Velocity</a:t>
                </a: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𝐿𝐺</m:t>
                          </m:r>
                        </m:sub>
                      </m:sSub>
                      <m:r>
                        <a:rPr lang="en-US" b="0" i="1" smtClean="0">
                          <a:latin typeface="Cambria Math"/>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𝐿𝑇</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𝑇𝐺</m:t>
                              </m:r>
                            </m:sub>
                          </m:sSub>
                        </m:num>
                        <m:den>
                          <m:r>
                            <a:rPr lang="en-US" b="0" i="1" smtClean="0">
                              <a:latin typeface="Cambria Math"/>
                            </a:rPr>
                            <m:t>1+</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𝐿𝑇</m:t>
                                  </m:r>
                                </m:sub>
                              </m:sSub>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𝑇𝐺</m:t>
                                  </m:r>
                                </m:sub>
                              </m:sSub>
                            </m:num>
                            <m:den>
                              <m:sSup>
                                <m:sSupPr>
                                  <m:ctrlPr>
                                    <a:rPr lang="en-US" b="0" i="1" smtClean="0">
                                      <a:latin typeface="Cambria Math" panose="02040503050406030204" pitchFamily="18" charset="0"/>
                                    </a:rPr>
                                  </m:ctrlPr>
                                </m:sSupPr>
                                <m:e>
                                  <m:r>
                                    <a:rPr lang="en-US" b="0" i="1" smtClean="0">
                                      <a:latin typeface="Cambria Math"/>
                                    </a:rPr>
                                    <m:t>𝑐</m:t>
                                  </m:r>
                                </m:e>
                                <m:sup>
                                  <m:r>
                                    <a:rPr lang="en-US" b="0" i="1" smtClean="0">
                                      <a:latin typeface="Cambria Math"/>
                                    </a:rPr>
                                    <m:t>2</m:t>
                                  </m:r>
                                </m:sup>
                              </m:sSup>
                            </m:den>
                          </m:f>
                        </m:den>
                      </m:f>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1">
                <a:blip r:embed="rId3"/>
                <a:stretch>
                  <a:fillRect l="-490" t="-1656"/>
                </a:stretch>
              </a:blipFill>
            </p:spPr>
            <p:txBody>
              <a:bodyPr/>
              <a:lstStyle/>
              <a:p>
                <a:r>
                  <a:rPr lang="en-US">
                    <a:noFill/>
                  </a:rPr>
                  <a:t> </a:t>
                </a:r>
              </a:p>
            </p:txBody>
          </p:sp>
        </mc:Fallback>
      </mc:AlternateContent>
      <p:pic>
        <p:nvPicPr>
          <p:cNvPr id="5" name="Picture 4" descr="F28.13.jpg"/>
          <p:cNvPicPr>
            <a:picLocks noChangeAspect="1"/>
          </p:cNvPicPr>
          <p:nvPr/>
        </p:nvPicPr>
        <p:blipFill>
          <a:blip r:embed="rId4" cstate="print"/>
          <a:stretch>
            <a:fillRect/>
          </a:stretch>
        </p:blipFill>
        <p:spPr>
          <a:xfrm>
            <a:off x="1828800" y="2952751"/>
            <a:ext cx="6781800" cy="2190750"/>
          </a:xfrm>
          <a:prstGeom prst="rect">
            <a:avLst/>
          </a:prstGeom>
        </p:spPr>
      </p:pic>
    </p:spTree>
    <p:extLst>
      <p:ext uri="{BB962C8B-B14F-4D97-AF65-F5344CB8AC3E}">
        <p14:creationId xmlns:p14="http://schemas.microsoft.com/office/powerpoint/2010/main" val="540710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14-03 Relativistic Addition of Velocities</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lang="en-US" dirty="0"/>
                  <a:t>At what speed does the ground based observer see the light travel?</a:t>
                </a:r>
              </a:p>
              <a:p>
                <a:pPr lvl="1"/>
                <a:endParaRPr lang="en-US" dirty="0"/>
              </a:p>
              <a:p>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𝑣</m:t>
                        </m:r>
                      </m:e>
                      <m:sub>
                        <m:r>
                          <a:rPr lang="en-US" i="1" dirty="0" smtClean="0">
                            <a:latin typeface="Cambria Math" panose="02040503050406030204" pitchFamily="18" charset="0"/>
                          </a:rPr>
                          <m:t>𝐿𝐺</m:t>
                        </m:r>
                      </m:sub>
                    </m:sSub>
                    <m:r>
                      <a:rPr lang="en-US" i="1" dirty="0" smtClean="0">
                        <a:latin typeface="Cambria Math" panose="02040503050406030204" pitchFamily="18" charset="0"/>
                      </a:rPr>
                      <m:t>=</m:t>
                    </m:r>
                    <m:r>
                      <a:rPr lang="en-US" i="1" dirty="0" smtClean="0">
                        <a:latin typeface="Cambria Math" panose="02040503050406030204" pitchFamily="18" charset="0"/>
                      </a:rPr>
                      <m:t>𝑐</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a:blip r:embed="rId3"/>
                <a:stretch>
                  <a:fillRect l="-490" t="-1838"/>
                </a:stretch>
              </a:blipFill>
            </p:spPr>
            <p:txBody>
              <a:bodyPr/>
              <a:lstStyle/>
              <a:p>
                <a:r>
                  <a:rPr lang="en-US">
                    <a:noFill/>
                  </a:rPr>
                  <a:t> </a:t>
                </a:r>
              </a:p>
            </p:txBody>
          </p:sp>
        </mc:Fallback>
      </mc:AlternateContent>
      <p:pic>
        <p:nvPicPr>
          <p:cNvPr id="5" name="Picture 4" descr="F28.13.jpg"/>
          <p:cNvPicPr>
            <a:picLocks noChangeAspect="1"/>
          </p:cNvPicPr>
          <p:nvPr/>
        </p:nvPicPr>
        <p:blipFill>
          <a:blip r:embed="rId4" cstate="print"/>
          <a:stretch>
            <a:fillRect/>
          </a:stretch>
        </p:blipFill>
        <p:spPr>
          <a:xfrm>
            <a:off x="2133600" y="3218632"/>
            <a:ext cx="6172200" cy="1924869"/>
          </a:xfrm>
          <a:prstGeom prst="rect">
            <a:avLst/>
          </a:prstGeom>
        </p:spPr>
      </p:pic>
    </p:spTree>
    <p:extLst>
      <p:ext uri="{BB962C8B-B14F-4D97-AF65-F5344CB8AC3E}">
        <p14:creationId xmlns:p14="http://schemas.microsoft.com/office/powerpoint/2010/main" val="171484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325B74-B29A-4AA8-B014-727CABF0B03B}"/>
              </a:ext>
            </a:extLst>
          </p:cNvPr>
          <p:cNvSpPr>
            <a:spLocks noGrp="1"/>
          </p:cNvSpPr>
          <p:nvPr>
            <p:ph type="body" idx="1"/>
          </p:nvPr>
        </p:nvSpPr>
        <p:spPr/>
        <p:txBody>
          <a:bodyPr>
            <a:normAutofit fontScale="55000" lnSpcReduction="20000"/>
          </a:bodyPr>
          <a:lstStyle/>
          <a:p>
            <a:r>
              <a:rPr lang="en-US" dirty="0"/>
              <a:t>In this lesson you will…</a:t>
            </a:r>
          </a:p>
          <a:p>
            <a:r>
              <a:rPr lang="en-US" dirty="0"/>
              <a:t>• State and explain both of Einstein’s postulates.</a:t>
            </a:r>
          </a:p>
          <a:p>
            <a:r>
              <a:rPr lang="en-US" dirty="0"/>
              <a:t>• Explain what an inertial frame of reference is. </a:t>
            </a:r>
          </a:p>
          <a:p>
            <a:r>
              <a:rPr lang="en-US" dirty="0"/>
              <a:t>• Describe simultaneity.</a:t>
            </a:r>
          </a:p>
          <a:p>
            <a:r>
              <a:rPr lang="en-US" dirty="0"/>
              <a:t>• Describe time dilation.</a:t>
            </a:r>
          </a:p>
          <a:p>
            <a:r>
              <a:rPr lang="en-US" dirty="0"/>
              <a:t>• Calculate </a:t>
            </a:r>
            <a:r>
              <a:rPr lang="el-GR" dirty="0"/>
              <a:t>γ.</a:t>
            </a:r>
          </a:p>
          <a:p>
            <a:r>
              <a:rPr lang="en-US" dirty="0"/>
              <a:t>• Compare proper time and the observer’s measured time.</a:t>
            </a:r>
          </a:p>
        </p:txBody>
      </p:sp>
      <p:sp>
        <p:nvSpPr>
          <p:cNvPr id="3" name="Title 2">
            <a:extLst>
              <a:ext uri="{FF2B5EF4-FFF2-40B4-BE49-F238E27FC236}">
                <a16:creationId xmlns:a16="http://schemas.microsoft.com/office/drawing/2014/main" id="{C064FEBD-7848-4B00-937E-34A61980EA1E}"/>
              </a:ext>
            </a:extLst>
          </p:cNvPr>
          <p:cNvSpPr>
            <a:spLocks noGrp="1"/>
          </p:cNvSpPr>
          <p:nvPr>
            <p:ph type="title"/>
          </p:nvPr>
        </p:nvSpPr>
        <p:spPr/>
        <p:txBody>
          <a:bodyPr>
            <a:normAutofit fontScale="90000"/>
          </a:bodyPr>
          <a:lstStyle/>
          <a:p>
            <a:r>
              <a:rPr lang="en-US" dirty="0"/>
              <a:t>14-01 Einstein’s Postulates and Time Dilation</a:t>
            </a:r>
          </a:p>
        </p:txBody>
      </p:sp>
    </p:spTree>
    <p:extLst>
      <p:ext uri="{BB962C8B-B14F-4D97-AF65-F5344CB8AC3E}">
        <p14:creationId xmlns:p14="http://schemas.microsoft.com/office/powerpoint/2010/main" val="28500582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14-03 Relativistic Addition of Velocities</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77500" lnSpcReduction="20000"/>
              </a:bodyPr>
              <a:lstStyle/>
              <a:p>
                <a:r>
                  <a:rPr lang="en-US" dirty="0"/>
                  <a:t>Doppler shift for relative velocity</a:t>
                </a: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𝜆</m:t>
                          </m:r>
                        </m:e>
                        <m:sub>
                          <m:r>
                            <a:rPr lang="en-US" b="0" i="1" smtClean="0">
                              <a:latin typeface="Cambria Math"/>
                            </a:rPr>
                            <m:t>𝑜𝑏𝑠</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𝜆</m:t>
                          </m:r>
                        </m:e>
                        <m:sub>
                          <m:r>
                            <a:rPr lang="en-US" b="0" i="1" smtClean="0">
                              <a:latin typeface="Cambria Math"/>
                            </a:rPr>
                            <m:t>𝑠</m:t>
                          </m:r>
                        </m:sub>
                      </m:sSub>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r>
                                <a:rPr lang="en-US" b="0" i="1" smtClean="0">
                                  <a:latin typeface="Cambria Math"/>
                                </a:rPr>
                                <m:t>1+</m:t>
                              </m:r>
                              <m:f>
                                <m:fPr>
                                  <m:ctrlPr>
                                    <a:rPr lang="en-US" b="0" i="1" smtClean="0">
                                      <a:latin typeface="Cambria Math" panose="02040503050406030204" pitchFamily="18" charset="0"/>
                                    </a:rPr>
                                  </m:ctrlPr>
                                </m:fPr>
                                <m:num>
                                  <m:r>
                                    <a:rPr lang="en-US" b="0" i="1" smtClean="0">
                                      <a:latin typeface="Cambria Math"/>
                                    </a:rPr>
                                    <m:t>𝑢</m:t>
                                  </m:r>
                                </m:num>
                                <m:den>
                                  <m:r>
                                    <a:rPr lang="en-US" b="0" i="1" smtClean="0">
                                      <a:latin typeface="Cambria Math"/>
                                    </a:rPr>
                                    <m:t>𝑐</m:t>
                                  </m:r>
                                </m:den>
                              </m:f>
                            </m:num>
                            <m:den>
                              <m:r>
                                <a:rPr lang="en-US" b="0" i="1" smtClean="0">
                                  <a:latin typeface="Cambria Math"/>
                                </a:rPr>
                                <m:t>1−</m:t>
                              </m:r>
                              <m:f>
                                <m:fPr>
                                  <m:ctrlPr>
                                    <a:rPr lang="en-US" b="0" i="1" smtClean="0">
                                      <a:latin typeface="Cambria Math" panose="02040503050406030204" pitchFamily="18" charset="0"/>
                                    </a:rPr>
                                  </m:ctrlPr>
                                </m:fPr>
                                <m:num>
                                  <m:r>
                                    <a:rPr lang="en-US" b="0" i="1" smtClean="0">
                                      <a:latin typeface="Cambria Math"/>
                                    </a:rPr>
                                    <m:t>𝑢</m:t>
                                  </m:r>
                                </m:num>
                                <m:den>
                                  <m:r>
                                    <a:rPr lang="en-US" b="0" i="1" smtClean="0">
                                      <a:latin typeface="Cambria Math"/>
                                    </a:rPr>
                                    <m:t>𝑐</m:t>
                                  </m:r>
                                </m:den>
                              </m:f>
                            </m:den>
                          </m:f>
                        </m:e>
                      </m:rad>
                    </m:oMath>
                  </m:oMathPara>
                </a14:m>
                <a:endParaRPr lang="en-US" dirty="0"/>
              </a:p>
              <a:p>
                <a:r>
                  <a:rPr lang="en-US" i="1" dirty="0"/>
                  <a:t>u</a:t>
                </a:r>
                <a:r>
                  <a:rPr lang="en-US" dirty="0"/>
                  <a:t> is relative velocity of source to observer</a:t>
                </a:r>
              </a:p>
              <a:p>
                <a:pPr lvl="1"/>
                <a:r>
                  <a:rPr lang="en-US" i="1" dirty="0"/>
                  <a:t>Positive if moving away</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1">
                <a:blip r:embed="rId3"/>
                <a:stretch>
                  <a:fillRect l="-340" t="-2284" b="-27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3"/>
              <p:cNvSpPr>
                <a:spLocks noGrp="1"/>
              </p:cNvSpPr>
              <p:nvPr>
                <p:ph sz="quarter" idx="2"/>
              </p:nvPr>
            </p:nvSpPr>
            <p:spPr/>
            <p:txBody>
              <a:bodyPr>
                <a:normAutofit fontScale="77500" lnSpcReduction="20000"/>
              </a:bodyPr>
              <a:lstStyle/>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𝑓</m:t>
                          </m:r>
                        </m:e>
                        <m:sub>
                          <m:r>
                            <a:rPr lang="en-US" b="0" i="1" smtClean="0">
                              <a:latin typeface="Cambria Math"/>
                            </a:rPr>
                            <m:t>𝑜𝑏𝑠</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𝑓</m:t>
                          </m:r>
                        </m:e>
                        <m:sub>
                          <m:r>
                            <a:rPr lang="en-US" b="0" i="1" smtClean="0">
                              <a:latin typeface="Cambria Math"/>
                            </a:rPr>
                            <m:t>𝑠</m:t>
                          </m:r>
                        </m:sub>
                      </m:sSub>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r>
                                <a:rPr lang="en-US" b="0" i="1" smtClean="0">
                                  <a:latin typeface="Cambria Math"/>
                                </a:rPr>
                                <m:t>1−</m:t>
                              </m:r>
                              <m:f>
                                <m:fPr>
                                  <m:ctrlPr>
                                    <a:rPr lang="en-US" b="0" i="1" smtClean="0">
                                      <a:latin typeface="Cambria Math" panose="02040503050406030204" pitchFamily="18" charset="0"/>
                                    </a:rPr>
                                  </m:ctrlPr>
                                </m:fPr>
                                <m:num>
                                  <m:r>
                                    <a:rPr lang="en-US" b="0" i="1" smtClean="0">
                                      <a:latin typeface="Cambria Math"/>
                                    </a:rPr>
                                    <m:t>𝑢</m:t>
                                  </m:r>
                                </m:num>
                                <m:den>
                                  <m:r>
                                    <a:rPr lang="en-US" b="0" i="1" smtClean="0">
                                      <a:latin typeface="Cambria Math"/>
                                    </a:rPr>
                                    <m:t>𝑐</m:t>
                                  </m:r>
                                </m:den>
                              </m:f>
                            </m:num>
                            <m:den>
                              <m:r>
                                <a:rPr lang="en-US" b="0" i="1" smtClean="0">
                                  <a:latin typeface="Cambria Math"/>
                                </a:rPr>
                                <m:t>1+</m:t>
                              </m:r>
                              <m:f>
                                <m:fPr>
                                  <m:ctrlPr>
                                    <a:rPr lang="en-US" b="0" i="1" smtClean="0">
                                      <a:latin typeface="Cambria Math" panose="02040503050406030204" pitchFamily="18" charset="0"/>
                                    </a:rPr>
                                  </m:ctrlPr>
                                </m:fPr>
                                <m:num>
                                  <m:r>
                                    <a:rPr lang="en-US" b="0" i="1" smtClean="0">
                                      <a:latin typeface="Cambria Math"/>
                                    </a:rPr>
                                    <m:t>𝑢</m:t>
                                  </m:r>
                                </m:num>
                                <m:den>
                                  <m:r>
                                    <a:rPr lang="en-US" b="0" i="1" smtClean="0">
                                      <a:latin typeface="Cambria Math"/>
                                    </a:rPr>
                                    <m:t>𝑐</m:t>
                                  </m:r>
                                </m:den>
                              </m:f>
                            </m:den>
                          </m:f>
                        </m:e>
                      </m:rad>
                    </m:oMath>
                  </m:oMathPara>
                </a14:m>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sz="quarter" idx="2"/>
              </p:nvPr>
            </p:nvSpPr>
            <p:spPr>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67953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9600" y="3086100"/>
            <a:ext cx="4334400" cy="1558839"/>
          </a:xfrm>
          <a:prstGeom prst="rect">
            <a:avLst/>
          </a:prstGeom>
        </p:spPr>
      </p:pic>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r>
                  <a:rPr lang="en-US" sz="1800" dirty="0"/>
                  <a:t>The starship </a:t>
                </a:r>
                <a:r>
                  <a:rPr lang="en-US" sz="1800" i="1" dirty="0"/>
                  <a:t>Enterprise</a:t>
                </a:r>
                <a:r>
                  <a:rPr lang="en-US" sz="1800" dirty="0"/>
                  <a:t> moves at 0.9c relative to the earth and a Klingon Bird-of-Prey moves the same directions at 0.7c relative to the earth.  What does the navigator of the Bird-of-Prey report for the speed of the </a:t>
                </a:r>
                <a:r>
                  <a:rPr lang="en-US" sz="1800" i="1" dirty="0"/>
                  <a:t>Enterprise</a:t>
                </a:r>
                <a:r>
                  <a:rPr lang="en-US" sz="1800" dirty="0"/>
                  <a:t>?</a:t>
                </a:r>
              </a:p>
              <a:p>
                <a14:m>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a:rPr>
                          <m:t>𝑣</m:t>
                        </m:r>
                      </m:e>
                      <m:sub>
                        <m:r>
                          <a:rPr lang="en-US" sz="1800" b="0" i="1" smtClean="0">
                            <a:latin typeface="Cambria Math"/>
                          </a:rPr>
                          <m:t>𝐸𝑛𝑡𝐾</m:t>
                        </m:r>
                      </m:sub>
                    </m:sSub>
                    <m:r>
                      <a:rPr lang="en-US" sz="1800" b="0" i="1" smtClean="0">
                        <a:latin typeface="Cambria Math"/>
                      </a:rPr>
                      <m:t>=0.541</m:t>
                    </m:r>
                    <m:r>
                      <a:rPr lang="en-US" sz="1800" b="0" i="1" smtClean="0">
                        <a:latin typeface="Cambria Math"/>
                      </a:rPr>
                      <m:t>𝑐</m:t>
                    </m:r>
                  </m:oMath>
                </a14:m>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a:blip r:embed="rId4"/>
                <a:stretch>
                  <a:fillRect t="-919" r="-82"/>
                </a:stretch>
              </a:blipFill>
            </p:spPr>
            <p:txBody>
              <a:bodyPr/>
              <a:lstStyle/>
              <a:p>
                <a:r>
                  <a:rPr lang="en-US">
                    <a:noFill/>
                  </a:rPr>
                  <a:t> </a:t>
                </a:r>
              </a:p>
            </p:txBody>
          </p:sp>
        </mc:Fallback>
      </mc:AlternateContent>
      <p:sp>
        <p:nvSpPr>
          <p:cNvPr id="2" name="Title 1"/>
          <p:cNvSpPr>
            <a:spLocks noGrp="1"/>
          </p:cNvSpPr>
          <p:nvPr>
            <p:ph type="title"/>
          </p:nvPr>
        </p:nvSpPr>
        <p:spPr/>
        <p:txBody>
          <a:bodyPr>
            <a:normAutofit fontScale="90000"/>
          </a:bodyPr>
          <a:lstStyle/>
          <a:p>
            <a:r>
              <a:rPr lang="en-US" sz="3600" dirty="0"/>
              <a:t>14-03 Relativistic Addition of Velocities</a:t>
            </a:r>
          </a:p>
        </p:txBody>
      </p:sp>
    </p:spTree>
    <p:extLst>
      <p:ext uri="{BB962C8B-B14F-4D97-AF65-F5344CB8AC3E}">
        <p14:creationId xmlns:p14="http://schemas.microsoft.com/office/powerpoint/2010/main" val="1187416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5C02B-5096-FCE9-4028-AF8187FF34C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FF35858-F8F7-35D5-15D6-8135CDB476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9600" y="3086100"/>
            <a:ext cx="4334400" cy="1558839"/>
          </a:xfrm>
          <a:prstGeom prst="rect">
            <a:avLst/>
          </a:prstGeom>
        </p:spPr>
      </p:pic>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0725AD5-D549-2EB2-1806-B4AFA5688481}"/>
                  </a:ext>
                </a:extLst>
              </p:cNvPr>
              <p:cNvSpPr>
                <a:spLocks noGrp="1"/>
              </p:cNvSpPr>
              <p:nvPr>
                <p:ph sz="quarter" idx="1"/>
              </p:nvPr>
            </p:nvSpPr>
            <p:spPr/>
            <p:txBody>
              <a:bodyPr>
                <a:noAutofit/>
              </a:bodyPr>
              <a:lstStyle/>
              <a:p>
                <a:r>
                  <a:rPr lang="en-US" sz="1600" dirty="0"/>
                  <a:t>The starship </a:t>
                </a:r>
                <a:r>
                  <a:rPr lang="en-US" sz="1600" i="1" dirty="0"/>
                  <a:t>Enterprise</a:t>
                </a:r>
                <a:r>
                  <a:rPr lang="en-US" sz="1600" dirty="0"/>
                  <a:t> moves at 0.9c relative to the earth and a Klingon Bird-of-Prey moves the same directions at 0.7c relative to the earth. If the </a:t>
                </a:r>
                <a:r>
                  <a:rPr lang="en-US" sz="1600" i="1" dirty="0"/>
                  <a:t>Enterprise</a:t>
                </a:r>
                <a:r>
                  <a:rPr lang="en-US" sz="1600" dirty="0"/>
                  <a:t> has blue (</a:t>
                </a:r>
                <a14:m>
                  <m:oMath xmlns:m="http://schemas.openxmlformats.org/officeDocument/2006/math">
                    <m:r>
                      <a:rPr lang="en-US" sz="1600" i="1" dirty="0" smtClean="0">
                        <a:latin typeface="Cambria Math"/>
                      </a:rPr>
                      <m:t>𝜆</m:t>
                    </m:r>
                  </m:oMath>
                </a14:m>
                <a:r>
                  <a:rPr lang="en-US" sz="1600" dirty="0"/>
                  <a:t> = 475 nm) lights, what wavelength does the Klingon ship see as it leaves?</a:t>
                </a:r>
              </a:p>
              <a:p>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a:rPr>
                          <m:t>𝜆</m:t>
                        </m:r>
                      </m:e>
                      <m:sub>
                        <m:r>
                          <a:rPr lang="en-US" sz="1600" b="0" i="1" smtClean="0">
                            <a:latin typeface="Cambria Math"/>
                          </a:rPr>
                          <m:t>𝑜𝑏𝑠</m:t>
                        </m:r>
                      </m:sub>
                    </m:sSub>
                    <m:r>
                      <a:rPr lang="en-US" sz="1600" b="0" i="1" smtClean="0">
                        <a:latin typeface="Cambria Math"/>
                      </a:rPr>
                      <m:t>=870 </m:t>
                    </m:r>
                    <m:r>
                      <a:rPr lang="en-US" sz="1600" b="0" i="1" smtClean="0">
                        <a:latin typeface="Cambria Math"/>
                      </a:rPr>
                      <m:t>𝑛𝑚</m:t>
                    </m:r>
                  </m:oMath>
                </a14:m>
                <a:r>
                  <a:rPr lang="en-US" sz="1600" i="1" dirty="0"/>
                  <a:t>, </a:t>
                </a:r>
                <a:r>
                  <a:rPr lang="en-US" sz="1600" dirty="0"/>
                  <a:t>infrared</a:t>
                </a:r>
                <a:endParaRPr lang="en-US" sz="1600" i="1" dirty="0"/>
              </a:p>
            </p:txBody>
          </p:sp>
        </mc:Choice>
        <mc:Fallback xmlns="">
          <p:sp>
            <p:nvSpPr>
              <p:cNvPr id="3" name="Content Placeholder 2">
                <a:extLst>
                  <a:ext uri="{FF2B5EF4-FFF2-40B4-BE49-F238E27FC236}">
                    <a16:creationId xmlns:a16="http://schemas.microsoft.com/office/drawing/2014/main" id="{F0725AD5-D549-2EB2-1806-B4AFA5688481}"/>
                  </a:ext>
                </a:extLst>
              </p:cNvPr>
              <p:cNvSpPr>
                <a:spLocks noGrp="1" noRot="1" noChangeAspect="1" noMove="1" noResize="1" noEditPoints="1" noAdjustHandles="1" noChangeArrowheads="1" noChangeShapeType="1" noTextEdit="1"/>
              </p:cNvSpPr>
              <p:nvPr>
                <p:ph sz="quarter" idx="1"/>
              </p:nvPr>
            </p:nvSpPr>
            <p:spPr>
              <a:blipFill>
                <a:blip r:embed="rId4"/>
                <a:stretch>
                  <a:fillRect t="-551"/>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8586B28D-3890-92C1-3882-DB4EA23122D2}"/>
              </a:ext>
            </a:extLst>
          </p:cNvPr>
          <p:cNvSpPr>
            <a:spLocks noGrp="1"/>
          </p:cNvSpPr>
          <p:nvPr>
            <p:ph type="title"/>
          </p:nvPr>
        </p:nvSpPr>
        <p:spPr/>
        <p:txBody>
          <a:bodyPr>
            <a:normAutofit fontScale="90000"/>
          </a:bodyPr>
          <a:lstStyle/>
          <a:p>
            <a:r>
              <a:rPr lang="en-US" sz="3600" dirty="0"/>
              <a:t>14-03 Relativistic Addition of Velocities</a:t>
            </a:r>
          </a:p>
        </p:txBody>
      </p:sp>
    </p:spTree>
    <p:extLst>
      <p:ext uri="{BB962C8B-B14F-4D97-AF65-F5344CB8AC3E}">
        <p14:creationId xmlns:p14="http://schemas.microsoft.com/office/powerpoint/2010/main" val="247123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2_warmhole_shuttle_StarTrek_wallpaper_l.jpg"/>
          <p:cNvPicPr>
            <a:picLocks noChangeAspect="1"/>
          </p:cNvPicPr>
          <p:nvPr/>
        </p:nvPicPr>
        <p:blipFill>
          <a:blip r:embed="rId3" cstate="print"/>
          <a:srcRect t="13269"/>
          <a:stretch>
            <a:fillRect/>
          </a:stretch>
        </p:blipFill>
        <p:spPr>
          <a:xfrm>
            <a:off x="1295400" y="1314450"/>
            <a:ext cx="7848600" cy="3829050"/>
          </a:xfrm>
          <a:prstGeom prst="rect">
            <a:avLst/>
          </a:prstGeom>
        </p:spPr>
      </p:pic>
      <p:sp>
        <p:nvSpPr>
          <p:cNvPr id="2" name="Title 1"/>
          <p:cNvSpPr>
            <a:spLocks noGrp="1"/>
          </p:cNvSpPr>
          <p:nvPr>
            <p:ph type="title"/>
          </p:nvPr>
        </p:nvSpPr>
        <p:spPr/>
        <p:txBody>
          <a:bodyPr>
            <a:noAutofit/>
          </a:bodyPr>
          <a:lstStyle/>
          <a:p>
            <a:r>
              <a:rPr lang="en-US" sz="3600" dirty="0"/>
              <a:t>14-03 Homework</a:t>
            </a:r>
          </a:p>
        </p:txBody>
      </p:sp>
      <p:sp>
        <p:nvSpPr>
          <p:cNvPr id="3" name="Content Placeholder 2"/>
          <p:cNvSpPr>
            <a:spLocks noGrp="1"/>
          </p:cNvSpPr>
          <p:nvPr>
            <p:ph sz="quarter" idx="1"/>
          </p:nvPr>
        </p:nvSpPr>
        <p:spPr/>
        <p:txBody>
          <a:bodyPr>
            <a:normAutofit/>
          </a:bodyPr>
          <a:lstStyle/>
          <a:p>
            <a:r>
              <a:rPr lang="en-US" sz="2400" dirty="0"/>
              <a:t>You can do these problems relatively quickly.</a:t>
            </a:r>
          </a:p>
          <a:p>
            <a:endParaRPr lang="en-US" sz="2400" dirty="0"/>
          </a:p>
          <a:p>
            <a:r>
              <a:rPr lang="en-US" sz="2400" dirty="0"/>
              <a:t>Read 28.5</a:t>
            </a:r>
          </a:p>
        </p:txBody>
      </p:sp>
      <p:sp>
        <p:nvSpPr>
          <p:cNvPr id="5" name="Content Placeholder 4"/>
          <p:cNvSpPr>
            <a:spLocks noGrp="1"/>
          </p:cNvSpPr>
          <p:nvPr>
            <p:ph sz="quarter" idx="2"/>
          </p:nvPr>
        </p:nvSpPr>
        <p:spPr/>
        <p:txBody>
          <a:bodyPr>
            <a:normAutofit/>
          </a:bodyPr>
          <a:lstStyle/>
          <a:p>
            <a:endParaRPr lang="en-US" dirty="0"/>
          </a:p>
        </p:txBody>
      </p:sp>
    </p:spTree>
    <p:extLst>
      <p:ext uri="{BB962C8B-B14F-4D97-AF65-F5344CB8AC3E}">
        <p14:creationId xmlns:p14="http://schemas.microsoft.com/office/powerpoint/2010/main" val="29002983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4A12AF-500B-417B-AEFA-8AF440B6D5ED}"/>
              </a:ext>
            </a:extLst>
          </p:cNvPr>
          <p:cNvSpPr>
            <a:spLocks noGrp="1"/>
          </p:cNvSpPr>
          <p:nvPr>
            <p:ph type="body" idx="1"/>
          </p:nvPr>
        </p:nvSpPr>
        <p:spPr/>
        <p:txBody>
          <a:bodyPr>
            <a:normAutofit lnSpcReduction="10000"/>
          </a:bodyPr>
          <a:lstStyle/>
          <a:p>
            <a:r>
              <a:rPr lang="en-US" dirty="0"/>
              <a:t>In this lesson you will…</a:t>
            </a:r>
          </a:p>
          <a:p>
            <a:r>
              <a:rPr lang="en-US" dirty="0"/>
              <a:t>• Calculate relativistic momentum.</a:t>
            </a:r>
          </a:p>
          <a:p>
            <a:r>
              <a:rPr lang="en-US" dirty="0"/>
              <a:t>• Explain why the only mass it makes sense to talk about is rest mass.</a:t>
            </a:r>
          </a:p>
        </p:txBody>
      </p:sp>
      <p:sp>
        <p:nvSpPr>
          <p:cNvPr id="3" name="Title 2">
            <a:extLst>
              <a:ext uri="{FF2B5EF4-FFF2-40B4-BE49-F238E27FC236}">
                <a16:creationId xmlns:a16="http://schemas.microsoft.com/office/drawing/2014/main" id="{7981093C-7C95-4BA4-A5C7-7F5C7FD667E8}"/>
              </a:ext>
            </a:extLst>
          </p:cNvPr>
          <p:cNvSpPr>
            <a:spLocks noGrp="1"/>
          </p:cNvSpPr>
          <p:nvPr>
            <p:ph type="title"/>
          </p:nvPr>
        </p:nvSpPr>
        <p:spPr/>
        <p:txBody>
          <a:bodyPr/>
          <a:lstStyle/>
          <a:p>
            <a:r>
              <a:rPr lang="en-US" dirty="0"/>
              <a:t>14-04 Relativistic Momentum</a:t>
            </a:r>
          </a:p>
        </p:txBody>
      </p:sp>
    </p:spTree>
    <p:extLst>
      <p:ext uri="{BB962C8B-B14F-4D97-AF65-F5344CB8AC3E}">
        <p14:creationId xmlns:p14="http://schemas.microsoft.com/office/powerpoint/2010/main" val="4336773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14-04 Relativistic Momentum</a:t>
            </a:r>
          </a:p>
        </p:txBody>
      </p:sp>
      <mc:AlternateContent xmlns:mc="http://schemas.openxmlformats.org/markup-compatibility/2006">
        <mc:Choice xmlns:a14="http://schemas.microsoft.com/office/drawing/2010/main" Requires="a14">
          <p:sp>
            <p:nvSpPr>
              <p:cNvPr id="3" name="Content Placeholder 2"/>
              <p:cNvSpPr>
                <a:spLocks noGrp="1"/>
              </p:cNvSpPr>
              <p:nvPr>
                <p:ph sz="quarter" idx="1"/>
              </p:nvPr>
            </p:nvSpPr>
            <p:spPr/>
            <p:txBody>
              <a:bodyPr>
                <a:normAutofit fontScale="77500" lnSpcReduction="20000"/>
              </a:bodyPr>
              <a:lstStyle/>
              <a:p>
                <a:r>
                  <a:rPr lang="en-US" dirty="0"/>
                  <a:t>Law of Conservation of Momentum</a:t>
                </a:r>
              </a:p>
              <a:p>
                <a:pPr lvl="1"/>
                <a:r>
                  <a:rPr lang="en-US" dirty="0"/>
                  <a:t>The total momentum of a closed system does not change.</a:t>
                </a:r>
              </a:p>
              <a:p>
                <a:pPr lvl="1"/>
                <a14:m>
                  <m:oMath xmlns:m="http://schemas.openxmlformats.org/officeDocument/2006/math">
                    <m:r>
                      <a:rPr lang="en-US" i="1" dirty="0" smtClean="0">
                        <a:latin typeface="Cambria Math" panose="02040503050406030204" pitchFamily="18" charset="0"/>
                      </a:rPr>
                      <m:t>𝑝</m:t>
                    </m:r>
                    <m:r>
                      <a:rPr lang="en-US" i="1" dirty="0" smtClean="0">
                        <a:latin typeface="Cambria Math" panose="02040503050406030204" pitchFamily="18" charset="0"/>
                      </a:rPr>
                      <m:t>=</m:t>
                    </m:r>
                    <m:r>
                      <a:rPr lang="en-US" i="1" dirty="0" err="1">
                        <a:latin typeface="Cambria Math" panose="02040503050406030204" pitchFamily="18" charset="0"/>
                      </a:rPr>
                      <m:t>𝑚𝑣</m:t>
                    </m:r>
                  </m:oMath>
                </a14:m>
                <a:endParaRPr lang="en-US" i="1" dirty="0"/>
              </a:p>
              <a:p>
                <a:pPr lvl="1"/>
                <a:endParaRPr lang="en-US" dirty="0"/>
              </a:p>
              <a:p>
                <a:pPr lvl="1"/>
                <a:r>
                  <a:rPr lang="en-US" dirty="0"/>
                  <a:t>However, when v approaches c, we must adjust the formula</a:t>
                </a:r>
              </a:p>
              <a:p>
                <a:pPr lvl="1"/>
                <a14:m>
                  <m:oMath xmlns:m="http://schemas.openxmlformats.org/officeDocument/2006/math">
                    <m:r>
                      <a:rPr lang="en-US" sz="4400" b="0" i="1" smtClean="0">
                        <a:latin typeface="Cambria Math"/>
                      </a:rPr>
                      <m:t>𝑝</m:t>
                    </m:r>
                    <m:r>
                      <a:rPr lang="en-US" sz="4400" b="0" i="1" smtClean="0">
                        <a:latin typeface="Cambria Math"/>
                      </a:rPr>
                      <m:t>=</m:t>
                    </m:r>
                    <m:f>
                      <m:fPr>
                        <m:ctrlPr>
                          <a:rPr lang="en-US" sz="4400" b="0" i="1" smtClean="0">
                            <a:latin typeface="Cambria Math" panose="02040503050406030204" pitchFamily="18" charset="0"/>
                          </a:rPr>
                        </m:ctrlPr>
                      </m:fPr>
                      <m:num>
                        <m:r>
                          <a:rPr lang="en-US" sz="4400" b="0" i="1" smtClean="0">
                            <a:latin typeface="Cambria Math"/>
                          </a:rPr>
                          <m:t>𝑚𝑣</m:t>
                        </m:r>
                      </m:num>
                      <m:den>
                        <m:rad>
                          <m:radPr>
                            <m:degHide m:val="on"/>
                            <m:ctrlPr>
                              <a:rPr lang="en-US" sz="4400" b="0" i="1" smtClean="0">
                                <a:latin typeface="Cambria Math" panose="02040503050406030204" pitchFamily="18" charset="0"/>
                              </a:rPr>
                            </m:ctrlPr>
                          </m:radPr>
                          <m:deg/>
                          <m:e>
                            <m:r>
                              <a:rPr lang="en-US" sz="4400" b="0" i="1" smtClean="0">
                                <a:latin typeface="Cambria Math"/>
                              </a:rPr>
                              <m:t>1−</m:t>
                            </m:r>
                            <m:f>
                              <m:fPr>
                                <m:ctrlPr>
                                  <a:rPr lang="en-US" sz="4400" b="0" i="1" smtClean="0">
                                    <a:latin typeface="Cambria Math" panose="02040503050406030204" pitchFamily="18" charset="0"/>
                                  </a:rPr>
                                </m:ctrlPr>
                              </m:fPr>
                              <m:num>
                                <m:sSup>
                                  <m:sSupPr>
                                    <m:ctrlPr>
                                      <a:rPr lang="en-US" sz="4400" b="0" i="1" smtClean="0">
                                        <a:latin typeface="Cambria Math" panose="02040503050406030204" pitchFamily="18" charset="0"/>
                                      </a:rPr>
                                    </m:ctrlPr>
                                  </m:sSupPr>
                                  <m:e>
                                    <m:r>
                                      <a:rPr lang="en-US" sz="4400" b="0" i="1" smtClean="0">
                                        <a:latin typeface="Cambria Math"/>
                                      </a:rPr>
                                      <m:t>𝑣</m:t>
                                    </m:r>
                                  </m:e>
                                  <m:sup>
                                    <m:r>
                                      <a:rPr lang="en-US" sz="4400" b="0" i="1" smtClean="0">
                                        <a:latin typeface="Cambria Math"/>
                                      </a:rPr>
                                      <m:t>2</m:t>
                                    </m:r>
                                  </m:sup>
                                </m:sSup>
                              </m:num>
                              <m:den>
                                <m:sSup>
                                  <m:sSupPr>
                                    <m:ctrlPr>
                                      <a:rPr lang="en-US" sz="4400" b="0" i="1" smtClean="0">
                                        <a:latin typeface="Cambria Math" panose="02040503050406030204" pitchFamily="18" charset="0"/>
                                      </a:rPr>
                                    </m:ctrlPr>
                                  </m:sSupPr>
                                  <m:e>
                                    <m:r>
                                      <a:rPr lang="en-US" sz="4400" b="0" i="1" smtClean="0">
                                        <a:latin typeface="Cambria Math"/>
                                      </a:rPr>
                                      <m:t>𝑐</m:t>
                                    </m:r>
                                  </m:e>
                                  <m:sup>
                                    <m:r>
                                      <a:rPr lang="en-US" sz="4400" b="0" i="1" smtClean="0">
                                        <a:latin typeface="Cambria Math"/>
                                      </a:rPr>
                                      <m:t>2</m:t>
                                    </m:r>
                                  </m:sup>
                                </m:sSup>
                              </m:den>
                            </m:f>
                          </m:e>
                        </m:rad>
                      </m:den>
                    </m:f>
                  </m:oMath>
                </a14:m>
                <a:endParaRPr lang="en-US" sz="4400"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a:blip r:embed="rId3"/>
                <a:stretch>
                  <a:fillRect l="-82" t="-2941"/>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14-04 Relativistic Momentum</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92500" lnSpcReduction="20000"/>
              </a:bodyPr>
              <a:lstStyle/>
              <a:p>
                <a:r>
                  <a:rPr lang="en-US" dirty="0"/>
                  <a:t>Relativistic momentum is always higher than </a:t>
                </a:r>
                <a:r>
                  <a:rPr lang="en-US" dirty="0" err="1"/>
                  <a:t>nonrelativistic</a:t>
                </a:r>
                <a:r>
                  <a:rPr lang="en-US" dirty="0"/>
                  <a:t> momentum because</a:t>
                </a:r>
              </a:p>
              <a:p>
                <a:endParaRPr lang="en-US" dirty="0"/>
              </a:p>
              <a:p>
                <a14:m>
                  <m:oMath xmlns:m="http://schemas.openxmlformats.org/officeDocument/2006/math">
                    <m:rad>
                      <m:radPr>
                        <m:degHide m:val="on"/>
                        <m:ctrlPr>
                          <a:rPr lang="en-US" b="0" i="1" smtClean="0">
                            <a:latin typeface="Cambria Math" panose="02040503050406030204" pitchFamily="18" charset="0"/>
                          </a:rPr>
                        </m:ctrlPr>
                      </m:radPr>
                      <m:deg/>
                      <m:e>
                        <m:r>
                          <a:rPr lang="en-US" b="0" i="1" smtClean="0">
                            <a:latin typeface="Cambria Math"/>
                          </a:rPr>
                          <m:t>1−</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a:rPr>
                                  <m:t>𝑣</m:t>
                                </m:r>
                              </m:e>
                              <m:sup>
                                <m:r>
                                  <a:rPr lang="en-US" b="0" i="1" smtClean="0">
                                    <a:latin typeface="Cambria Math"/>
                                  </a:rPr>
                                  <m:t>2</m:t>
                                </m:r>
                              </m:sup>
                            </m:sSup>
                          </m:num>
                          <m:den>
                            <m:sSup>
                              <m:sSupPr>
                                <m:ctrlPr>
                                  <a:rPr lang="en-US" b="0" i="1" smtClean="0">
                                    <a:latin typeface="Cambria Math" panose="02040503050406030204" pitchFamily="18" charset="0"/>
                                  </a:rPr>
                                </m:ctrlPr>
                              </m:sSupPr>
                              <m:e>
                                <m:r>
                                  <a:rPr lang="en-US" b="0" i="1" smtClean="0">
                                    <a:latin typeface="Cambria Math"/>
                                  </a:rPr>
                                  <m:t>𝑐</m:t>
                                </m:r>
                              </m:e>
                              <m:sup>
                                <m:r>
                                  <a:rPr lang="en-US" b="0" i="1" smtClean="0">
                                    <a:latin typeface="Cambria Math"/>
                                  </a:rPr>
                                  <m:t>2</m:t>
                                </m:r>
                              </m:sup>
                            </m:sSup>
                          </m:den>
                        </m:f>
                      </m:e>
                    </m:rad>
                    <m:r>
                      <a:rPr lang="en-US" b="0" i="1" smtClean="0">
                        <a:latin typeface="Cambria Math"/>
                      </a:rPr>
                      <m:t>&lt;1</m:t>
                    </m:r>
                  </m:oMath>
                </a14:m>
                <a:endParaRPr lang="en-US" dirty="0"/>
              </a:p>
              <a:p>
                <a:endParaRPr lang="en-US" dirty="0"/>
              </a:p>
              <a:p>
                <a:r>
                  <a:rPr lang="en-US" dirty="0"/>
                  <a:t>Since we divide by the radical in the formula, the result is a larger number.</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1">
                <a:blip r:embed="rId3"/>
                <a:stretch>
                  <a:fillRect l="-490" t="-1379"/>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14-04 Relativistic Momentum</a:t>
            </a:r>
          </a:p>
        </p:txBody>
      </p:sp>
      <p:sp>
        <p:nvSpPr>
          <p:cNvPr id="3" name="Content Placeholder 2"/>
          <p:cNvSpPr>
            <a:spLocks noGrp="1"/>
          </p:cNvSpPr>
          <p:nvPr>
            <p:ph sz="quarter" idx="1"/>
          </p:nvPr>
        </p:nvSpPr>
        <p:spPr/>
        <p:txBody>
          <a:bodyPr>
            <a:normAutofit fontScale="85000" lnSpcReduction="10000"/>
          </a:bodyPr>
          <a:lstStyle/>
          <a:p>
            <a:r>
              <a:rPr lang="en-US" dirty="0"/>
              <a:t>Notice that when the speed is near 0, the relativistic momentum is near the </a:t>
            </a:r>
            <a:r>
              <a:rPr lang="en-US" dirty="0" err="1"/>
              <a:t>nonrelativistic</a:t>
            </a:r>
            <a:r>
              <a:rPr lang="en-US" dirty="0"/>
              <a:t>.</a:t>
            </a:r>
          </a:p>
          <a:p>
            <a:r>
              <a:rPr lang="en-US" dirty="0"/>
              <a:t>When the speed is near </a:t>
            </a:r>
            <a:r>
              <a:rPr lang="en-US" i="1" dirty="0"/>
              <a:t>c</a:t>
            </a:r>
            <a:r>
              <a:rPr lang="en-US" dirty="0"/>
              <a:t>, the relativistic momentum increases exponentially.</a:t>
            </a:r>
          </a:p>
        </p:txBody>
      </p:sp>
      <p:pic>
        <p:nvPicPr>
          <p:cNvPr id="6" name="Content Placeholder 5" descr="F28.07.jpg"/>
          <p:cNvPicPr>
            <a:picLocks noGrp="1" noChangeAspect="1"/>
          </p:cNvPicPr>
          <p:nvPr>
            <p:ph sz="quarter" idx="2"/>
          </p:nvPr>
        </p:nvPicPr>
        <p:blipFill>
          <a:blip r:embed="rId3" cstate="print"/>
          <a:stretch>
            <a:fillRect/>
          </a:stretch>
        </p:blipFill>
        <p:spPr>
          <a:xfrm>
            <a:off x="5410200" y="1268730"/>
            <a:ext cx="3442240" cy="37637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003457"/>
            <a:ext cx="3048000" cy="2140043"/>
          </a:xfrm>
          <a:prstGeom prst="rect">
            <a:avLst/>
          </a:prstGeom>
        </p:spPr>
      </p:pic>
      <p:sp>
        <p:nvSpPr>
          <p:cNvPr id="5" name="Title 4"/>
          <p:cNvSpPr>
            <a:spLocks noGrp="1"/>
          </p:cNvSpPr>
          <p:nvPr>
            <p:ph type="title"/>
          </p:nvPr>
        </p:nvSpPr>
        <p:spPr/>
        <p:txBody>
          <a:bodyPr>
            <a:normAutofit fontScale="90000"/>
          </a:bodyPr>
          <a:lstStyle/>
          <a:p>
            <a:r>
              <a:rPr lang="en-US" dirty="0"/>
              <a:t>14-04 Relativistic Momentum</a:t>
            </a:r>
          </a:p>
        </p:txBody>
      </p:sp>
      <p:sp>
        <p:nvSpPr>
          <p:cNvPr id="6" name="Content Placeholder 5"/>
          <p:cNvSpPr>
            <a:spLocks noGrp="1"/>
          </p:cNvSpPr>
          <p:nvPr>
            <p:ph sz="quarter" idx="1"/>
          </p:nvPr>
        </p:nvSpPr>
        <p:spPr/>
        <p:txBody>
          <a:bodyPr>
            <a:normAutofit/>
          </a:bodyPr>
          <a:lstStyle/>
          <a:p>
            <a:r>
              <a:rPr lang="en-US" sz="2000" dirty="0"/>
              <a:t>In a game of </a:t>
            </a:r>
            <a:r>
              <a:rPr lang="en-US" sz="2000" dirty="0" err="1"/>
              <a:t>Dom’Jot</a:t>
            </a:r>
            <a:r>
              <a:rPr lang="en-US" sz="2000" dirty="0"/>
              <a:t>, a small ball (0.5 kg) is hit across a table.  If the ball moving at 3 m/s and the speed of light in a vacuum is 4 m/s, what is the relativistic momentum of the ball?</a:t>
            </a:r>
          </a:p>
          <a:p>
            <a:pPr lvl="1"/>
            <a:r>
              <a:rPr lang="en-US" sz="1800" dirty="0"/>
              <a:t>p = 2.27 kg m/s</a:t>
            </a:r>
          </a:p>
          <a:p>
            <a:pPr lvl="1"/>
            <a:endParaRPr lang="en-US" sz="1800" dirty="0"/>
          </a:p>
          <a:p>
            <a:pPr lvl="1"/>
            <a:endParaRPr lang="en-US" sz="1800" dirty="0"/>
          </a:p>
          <a:p>
            <a:r>
              <a:rPr lang="en-US" sz="2000" dirty="0"/>
              <a:t>The </a:t>
            </a:r>
            <a:r>
              <a:rPr lang="en-US" sz="2000" dirty="0" err="1"/>
              <a:t>nonrelativistic</a:t>
            </a:r>
            <a:r>
              <a:rPr lang="en-US" sz="2000" dirty="0"/>
              <a:t> momentum?</a:t>
            </a:r>
          </a:p>
          <a:p>
            <a:pPr lvl="1"/>
            <a:r>
              <a:rPr lang="en-US" sz="1800" dirty="0"/>
              <a:t>p = 1.5 kg 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14-04 Homework</a:t>
            </a:r>
          </a:p>
        </p:txBody>
      </p:sp>
      <p:sp>
        <p:nvSpPr>
          <p:cNvPr id="3" name="Content Placeholder 2"/>
          <p:cNvSpPr>
            <a:spLocks noGrp="1"/>
          </p:cNvSpPr>
          <p:nvPr>
            <p:ph sz="quarter" idx="1"/>
          </p:nvPr>
        </p:nvSpPr>
        <p:spPr/>
        <p:txBody>
          <a:bodyPr>
            <a:normAutofit/>
          </a:bodyPr>
          <a:lstStyle/>
          <a:p>
            <a:r>
              <a:rPr lang="en-US" sz="2400" dirty="0"/>
              <a:t>Build some momentum as you attempt these problems.</a:t>
            </a:r>
          </a:p>
          <a:p>
            <a:endParaRPr lang="en-US" sz="2400" dirty="0"/>
          </a:p>
          <a:p>
            <a:r>
              <a:rPr lang="en-US" sz="2400" dirty="0"/>
              <a:t>Read 28.6</a:t>
            </a:r>
          </a:p>
        </p:txBody>
      </p:sp>
      <p:sp>
        <p:nvSpPr>
          <p:cNvPr id="4" name="Content Placeholder 3"/>
          <p:cNvSpPr>
            <a:spLocks noGrp="1"/>
          </p:cNvSpPr>
          <p:nvPr>
            <p:ph sz="quarter" idx="2"/>
          </p:nvPr>
        </p:nvSpPr>
        <p:spPr/>
        <p:txBody>
          <a:bodyPr>
            <a:normAutofit/>
          </a:bodyPr>
          <a:lstStyle/>
          <a:p>
            <a:endParaRPr lang="en-US" b="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14-01 Einstein’s Postulates and Time Dilation</a:t>
            </a:r>
          </a:p>
        </p:txBody>
      </p:sp>
      <p:sp>
        <p:nvSpPr>
          <p:cNvPr id="3" name="Content Placeholder 2"/>
          <p:cNvSpPr>
            <a:spLocks noGrp="1"/>
          </p:cNvSpPr>
          <p:nvPr>
            <p:ph sz="quarter" idx="1"/>
          </p:nvPr>
        </p:nvSpPr>
        <p:spPr/>
        <p:txBody>
          <a:bodyPr>
            <a:normAutofit/>
          </a:bodyPr>
          <a:lstStyle/>
          <a:p>
            <a:r>
              <a:rPr lang="en-US" sz="2400" dirty="0"/>
              <a:t>Event</a:t>
            </a:r>
          </a:p>
          <a:p>
            <a:pPr lvl="1"/>
            <a:r>
              <a:rPr lang="en-US" sz="2000" dirty="0"/>
              <a:t>Physical happening in a certain place at a certain time.</a:t>
            </a:r>
          </a:p>
          <a:p>
            <a:r>
              <a:rPr lang="en-US" sz="2400" dirty="0"/>
              <a:t>Reference Frame</a:t>
            </a:r>
          </a:p>
          <a:p>
            <a:pPr lvl="1"/>
            <a:r>
              <a:rPr lang="en-US" sz="2000" dirty="0"/>
              <a:t>Coordinate system (x, y, z) and clock</a:t>
            </a:r>
          </a:p>
          <a:p>
            <a:pPr lvl="1"/>
            <a:r>
              <a:rPr lang="en-US" sz="2000" dirty="0"/>
              <a:t>i.e. earth, airplane</a:t>
            </a:r>
          </a:p>
        </p:txBody>
      </p:sp>
      <p:pic>
        <p:nvPicPr>
          <p:cNvPr id="4" name="Picture 3" descr="F28.01.jpg"/>
          <p:cNvPicPr>
            <a:picLocks noChangeAspect="1"/>
          </p:cNvPicPr>
          <p:nvPr/>
        </p:nvPicPr>
        <p:blipFill>
          <a:blip r:embed="rId3" cstate="print"/>
          <a:stretch>
            <a:fillRect/>
          </a:stretch>
        </p:blipFill>
        <p:spPr>
          <a:xfrm>
            <a:off x="2667002" y="3257550"/>
            <a:ext cx="5161987" cy="1885950"/>
          </a:xfrm>
          <a:prstGeom prst="rect">
            <a:avLst/>
          </a:prstGeom>
          <a:ln>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358715-D215-4C36-9CBA-2E949B295D0E}"/>
              </a:ext>
            </a:extLst>
          </p:cNvPr>
          <p:cNvSpPr>
            <a:spLocks noGrp="1"/>
          </p:cNvSpPr>
          <p:nvPr>
            <p:ph type="body" idx="1"/>
          </p:nvPr>
        </p:nvSpPr>
        <p:spPr/>
        <p:txBody>
          <a:bodyPr>
            <a:normAutofit fontScale="70000" lnSpcReduction="20000"/>
          </a:bodyPr>
          <a:lstStyle/>
          <a:p>
            <a:r>
              <a:rPr lang="en-US" dirty="0"/>
              <a:t>In this lesson you will…</a:t>
            </a:r>
          </a:p>
          <a:p>
            <a:r>
              <a:rPr lang="en-US" dirty="0"/>
              <a:t>• Compute total energy of a relativistic object.</a:t>
            </a:r>
          </a:p>
          <a:p>
            <a:r>
              <a:rPr lang="en-US" dirty="0"/>
              <a:t>• Compute the kinetic energy of a relativistic object.</a:t>
            </a:r>
          </a:p>
          <a:p>
            <a:r>
              <a:rPr lang="en-US" dirty="0"/>
              <a:t>• Describe rest energy, and explain how it can be converted to other forms.</a:t>
            </a:r>
          </a:p>
          <a:p>
            <a:r>
              <a:rPr lang="en-US" dirty="0"/>
              <a:t>• Explain why massive particles cannot reach </a:t>
            </a:r>
            <a:r>
              <a:rPr lang="en-US" i="1" dirty="0"/>
              <a:t>c</a:t>
            </a:r>
            <a:r>
              <a:rPr lang="en-US" dirty="0"/>
              <a:t>.</a:t>
            </a:r>
          </a:p>
        </p:txBody>
      </p:sp>
      <p:sp>
        <p:nvSpPr>
          <p:cNvPr id="3" name="Title 2">
            <a:extLst>
              <a:ext uri="{FF2B5EF4-FFF2-40B4-BE49-F238E27FC236}">
                <a16:creationId xmlns:a16="http://schemas.microsoft.com/office/drawing/2014/main" id="{1077D626-01D8-46C0-9066-D06304BC52A1}"/>
              </a:ext>
            </a:extLst>
          </p:cNvPr>
          <p:cNvSpPr>
            <a:spLocks noGrp="1"/>
          </p:cNvSpPr>
          <p:nvPr>
            <p:ph type="title"/>
          </p:nvPr>
        </p:nvSpPr>
        <p:spPr/>
        <p:txBody>
          <a:bodyPr/>
          <a:lstStyle/>
          <a:p>
            <a:r>
              <a:rPr lang="en-US" dirty="0"/>
              <a:t>14-05 Relativistic Energy</a:t>
            </a:r>
          </a:p>
        </p:txBody>
      </p:sp>
    </p:spTree>
    <p:extLst>
      <p:ext uri="{BB962C8B-B14F-4D97-AF65-F5344CB8AC3E}">
        <p14:creationId xmlns:p14="http://schemas.microsoft.com/office/powerpoint/2010/main" val="1337237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14-05 Relativistic Energy</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92500" lnSpcReduction="10000"/>
              </a:bodyPr>
              <a:lstStyle/>
              <a:p>
                <a:r>
                  <a:rPr lang="en-US" dirty="0"/>
                  <a:t>The total energy of an object</a:t>
                </a:r>
              </a:p>
              <a:p>
                <a14:m>
                  <m:oMath xmlns:m="http://schemas.openxmlformats.org/officeDocument/2006/math">
                    <m:r>
                      <a:rPr lang="en-US" sz="4000" b="0" i="1" smtClean="0">
                        <a:latin typeface="Cambria Math"/>
                      </a:rPr>
                      <m:t>𝐸</m:t>
                    </m:r>
                    <m:r>
                      <a:rPr lang="en-US" sz="4000" b="0" i="1" smtClean="0">
                        <a:latin typeface="Cambria Math"/>
                      </a:rPr>
                      <m:t>=</m:t>
                    </m:r>
                    <m:f>
                      <m:fPr>
                        <m:ctrlPr>
                          <a:rPr lang="en-US" sz="4000" b="0" i="1" smtClean="0">
                            <a:latin typeface="Cambria Math" panose="02040503050406030204" pitchFamily="18" charset="0"/>
                          </a:rPr>
                        </m:ctrlPr>
                      </m:fPr>
                      <m:num>
                        <m:r>
                          <a:rPr lang="en-US" sz="4000" b="0" i="1" smtClean="0">
                            <a:latin typeface="Cambria Math"/>
                          </a:rPr>
                          <m:t>𝑚</m:t>
                        </m:r>
                        <m:sSup>
                          <m:sSupPr>
                            <m:ctrlPr>
                              <a:rPr lang="en-US" sz="4000" b="0" i="1" smtClean="0">
                                <a:latin typeface="Cambria Math" panose="02040503050406030204" pitchFamily="18" charset="0"/>
                              </a:rPr>
                            </m:ctrlPr>
                          </m:sSupPr>
                          <m:e>
                            <m:r>
                              <a:rPr lang="en-US" sz="4000" b="0" i="1" smtClean="0">
                                <a:latin typeface="Cambria Math"/>
                              </a:rPr>
                              <m:t>𝑐</m:t>
                            </m:r>
                          </m:e>
                          <m:sup>
                            <m:r>
                              <a:rPr lang="en-US" sz="4000" b="0" i="1" smtClean="0">
                                <a:latin typeface="Cambria Math"/>
                              </a:rPr>
                              <m:t>2</m:t>
                            </m:r>
                          </m:sup>
                        </m:sSup>
                      </m:num>
                      <m:den>
                        <m:rad>
                          <m:radPr>
                            <m:degHide m:val="on"/>
                            <m:ctrlPr>
                              <a:rPr lang="en-US" sz="4000" b="0" i="1" smtClean="0">
                                <a:latin typeface="Cambria Math" panose="02040503050406030204" pitchFamily="18" charset="0"/>
                              </a:rPr>
                            </m:ctrlPr>
                          </m:radPr>
                          <m:deg/>
                          <m:e>
                            <m:r>
                              <a:rPr lang="en-US" sz="4000" b="0" i="1" smtClean="0">
                                <a:latin typeface="Cambria Math"/>
                              </a:rPr>
                              <m:t>1−</m:t>
                            </m:r>
                            <m:f>
                              <m:fPr>
                                <m:ctrlPr>
                                  <a:rPr lang="en-US" sz="4000" b="0" i="1" smtClean="0">
                                    <a:latin typeface="Cambria Math" panose="02040503050406030204" pitchFamily="18" charset="0"/>
                                  </a:rPr>
                                </m:ctrlPr>
                              </m:fPr>
                              <m:num>
                                <m:sSup>
                                  <m:sSupPr>
                                    <m:ctrlPr>
                                      <a:rPr lang="en-US" sz="4000" b="0" i="1" smtClean="0">
                                        <a:latin typeface="Cambria Math" panose="02040503050406030204" pitchFamily="18" charset="0"/>
                                      </a:rPr>
                                    </m:ctrlPr>
                                  </m:sSupPr>
                                  <m:e>
                                    <m:r>
                                      <a:rPr lang="en-US" sz="4000" b="0" i="1" smtClean="0">
                                        <a:latin typeface="Cambria Math"/>
                                      </a:rPr>
                                      <m:t>𝑣</m:t>
                                    </m:r>
                                  </m:e>
                                  <m:sup>
                                    <m:r>
                                      <a:rPr lang="en-US" sz="4000" b="0" i="1" smtClean="0">
                                        <a:latin typeface="Cambria Math"/>
                                      </a:rPr>
                                      <m:t>2</m:t>
                                    </m:r>
                                  </m:sup>
                                </m:sSup>
                              </m:num>
                              <m:den>
                                <m:sSup>
                                  <m:sSupPr>
                                    <m:ctrlPr>
                                      <a:rPr lang="en-US" sz="4000" b="0" i="1" smtClean="0">
                                        <a:latin typeface="Cambria Math" panose="02040503050406030204" pitchFamily="18" charset="0"/>
                                      </a:rPr>
                                    </m:ctrlPr>
                                  </m:sSupPr>
                                  <m:e>
                                    <m:r>
                                      <a:rPr lang="en-US" sz="4000" b="0" i="1" smtClean="0">
                                        <a:latin typeface="Cambria Math"/>
                                      </a:rPr>
                                      <m:t>𝑐</m:t>
                                    </m:r>
                                  </m:e>
                                  <m:sup>
                                    <m:r>
                                      <a:rPr lang="en-US" sz="4000" b="0" i="1" smtClean="0">
                                        <a:latin typeface="Cambria Math"/>
                                      </a:rPr>
                                      <m:t>2</m:t>
                                    </m:r>
                                  </m:sup>
                                </m:sSup>
                              </m:den>
                            </m:f>
                          </m:e>
                        </m:rad>
                      </m:den>
                    </m:f>
                  </m:oMath>
                </a14:m>
                <a:endParaRPr lang="en-US" dirty="0"/>
              </a:p>
              <a:p>
                <a:endParaRPr lang="en-US" dirty="0"/>
              </a:p>
              <a:p>
                <a:r>
                  <a:rPr lang="en-US" dirty="0"/>
                  <a:t>If the object is not moving, the </a:t>
                </a:r>
                <a:r>
                  <a:rPr lang="en-US" b="1" i="1" u="sng" dirty="0"/>
                  <a:t>rest energy</a:t>
                </a:r>
                <a:r>
                  <a:rPr lang="en-US" dirty="0"/>
                  <a:t> is </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0</m:t>
                        </m:r>
                      </m:sub>
                    </m:sSub>
                    <m:r>
                      <a:rPr lang="en-US" b="0" i="1" smtClean="0">
                        <a:latin typeface="Cambria Math"/>
                      </a:rPr>
                      <m:t>=</m:t>
                    </m:r>
                    <m:r>
                      <a:rPr lang="en-US" b="0" i="1" smtClean="0">
                        <a:latin typeface="Cambria Math"/>
                      </a:rPr>
                      <m:t>𝑚</m:t>
                    </m:r>
                    <m:sSup>
                      <m:sSupPr>
                        <m:ctrlPr>
                          <a:rPr lang="en-US" b="0" i="1" smtClean="0">
                            <a:latin typeface="Cambria Math" panose="02040503050406030204" pitchFamily="18" charset="0"/>
                          </a:rPr>
                        </m:ctrlPr>
                      </m:sSupPr>
                      <m:e>
                        <m:r>
                          <a:rPr lang="en-US" b="0" i="1" smtClean="0">
                            <a:latin typeface="Cambria Math"/>
                          </a:rPr>
                          <m:t>𝑐</m:t>
                        </m:r>
                      </m:e>
                      <m:sup>
                        <m:r>
                          <a:rPr lang="en-US" b="0" i="1" smtClean="0">
                            <a:latin typeface="Cambria Math"/>
                          </a:rPr>
                          <m:t>2</m:t>
                        </m:r>
                      </m:sup>
                    </m:sSup>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1">
                <a:blip r:embed="rId3"/>
                <a:stretch>
                  <a:fillRect l="-490" t="-1379"/>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14-05 Relativistic Energy</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r>
                  <a:rPr lang="en-US" sz="2400" dirty="0"/>
                  <a:t>How much energy is in a 5-gram pen at rest?</a:t>
                </a:r>
              </a:p>
              <a:p>
                <a:pPr lvl="1"/>
                <a14:m>
                  <m:oMath xmlns:m="http://schemas.openxmlformats.org/officeDocument/2006/math">
                    <m:sSub>
                      <m:sSubPr>
                        <m:ctrlPr>
                          <a:rPr lang="en-US" sz="2000" i="1" dirty="0" smtClean="0">
                            <a:latin typeface="Cambria Math" panose="02040503050406030204" pitchFamily="18" charset="0"/>
                          </a:rPr>
                        </m:ctrlPr>
                      </m:sSubPr>
                      <m:e>
                        <m:r>
                          <a:rPr lang="en-US" sz="2000" i="1" dirty="0" smtClean="0">
                            <a:latin typeface="Cambria Math" panose="02040503050406030204" pitchFamily="18" charset="0"/>
                          </a:rPr>
                          <m:t>𝐸</m:t>
                        </m:r>
                      </m:e>
                      <m:sub>
                        <m:r>
                          <a:rPr lang="en-US" sz="2000" i="1" dirty="0" smtClean="0">
                            <a:latin typeface="Cambria Math" panose="02040503050406030204" pitchFamily="18" charset="0"/>
                          </a:rPr>
                          <m:t>0</m:t>
                        </m:r>
                      </m:sub>
                    </m:sSub>
                    <m:r>
                      <a:rPr lang="en-US" sz="2000" i="1" dirty="0" smtClean="0">
                        <a:latin typeface="Cambria Math" panose="02040503050406030204" pitchFamily="18" charset="0"/>
                      </a:rPr>
                      <m:t>=4.5×</m:t>
                    </m:r>
                    <m:sSup>
                      <m:sSupPr>
                        <m:ctrlPr>
                          <a:rPr lang="en-US" sz="2000" i="1" dirty="0" smtClean="0">
                            <a:latin typeface="Cambria Math" panose="02040503050406030204" pitchFamily="18" charset="0"/>
                          </a:rPr>
                        </m:ctrlPr>
                      </m:sSupPr>
                      <m:e>
                        <m:r>
                          <a:rPr lang="en-US" sz="2000" i="1" dirty="0" smtClean="0">
                            <a:latin typeface="Cambria Math" panose="02040503050406030204" pitchFamily="18" charset="0"/>
                          </a:rPr>
                          <m:t>10</m:t>
                        </m:r>
                      </m:e>
                      <m:sup>
                        <m:r>
                          <a:rPr lang="en-US" sz="2000" i="1" dirty="0" smtClean="0">
                            <a:latin typeface="Cambria Math" panose="02040503050406030204" pitchFamily="18" charset="0"/>
                          </a:rPr>
                          <m:t>14</m:t>
                        </m:r>
                      </m:sup>
                    </m:sSup>
                    <m:r>
                      <a:rPr lang="en-US" sz="2000" i="1" dirty="0" smtClean="0">
                        <a:latin typeface="Cambria Math" panose="02040503050406030204" pitchFamily="18" charset="0"/>
                      </a:rPr>
                      <m:t>𝐽</m:t>
                    </m:r>
                  </m:oMath>
                </a14:m>
                <a:endParaRPr lang="en-US" sz="2000" dirty="0"/>
              </a:p>
              <a:p>
                <a:endParaRPr lang="en-US" sz="2400" dirty="0"/>
              </a:p>
              <a:p>
                <a:endParaRPr lang="en-US" sz="2400" dirty="0"/>
              </a:p>
              <a:p>
                <a:r>
                  <a:rPr lang="en-US" sz="2400" dirty="0"/>
                  <a:t>How long will that run a 60-W light bulb?</a:t>
                </a:r>
              </a:p>
              <a:p>
                <a:pPr lvl="1"/>
                <a14:m>
                  <m:oMath xmlns:m="http://schemas.openxmlformats.org/officeDocument/2006/math">
                    <m:r>
                      <a:rPr lang="en-US" sz="2000" i="1" dirty="0" smtClean="0">
                        <a:latin typeface="Cambria Math" panose="02040503050406030204" pitchFamily="18" charset="0"/>
                        <a:sym typeface="Wingdings" pitchFamily="2" charset="2"/>
                      </a:rPr>
                      <m:t>𝑡</m:t>
                    </m:r>
                    <m:r>
                      <a:rPr lang="en-US" sz="2000" i="1" dirty="0" smtClean="0">
                        <a:latin typeface="Cambria Math" panose="02040503050406030204" pitchFamily="18" charset="0"/>
                        <a:sym typeface="Wingdings" pitchFamily="2" charset="2"/>
                      </a:rPr>
                      <m:t>=7.5×</m:t>
                    </m:r>
                    <m:sSup>
                      <m:sSupPr>
                        <m:ctrlPr>
                          <a:rPr lang="en-US" sz="2000" b="0" i="1" dirty="0" smtClean="0">
                            <a:latin typeface="Cambria Math" panose="02040503050406030204" pitchFamily="18" charset="0"/>
                            <a:sym typeface="Wingdings" pitchFamily="2" charset="2"/>
                          </a:rPr>
                        </m:ctrlPr>
                      </m:sSupPr>
                      <m:e>
                        <m:r>
                          <a:rPr lang="en-US" sz="2000" i="1" dirty="0" smtClean="0">
                            <a:latin typeface="Cambria Math" panose="02040503050406030204" pitchFamily="18" charset="0"/>
                            <a:sym typeface="Wingdings" pitchFamily="2" charset="2"/>
                          </a:rPr>
                          <m:t>10</m:t>
                        </m:r>
                      </m:e>
                      <m:sup>
                        <m:r>
                          <a:rPr lang="en-US" sz="2000" i="1" dirty="0" smtClean="0">
                            <a:latin typeface="Cambria Math" panose="02040503050406030204" pitchFamily="18" charset="0"/>
                            <a:sym typeface="Wingdings" pitchFamily="2" charset="2"/>
                          </a:rPr>
                          <m:t>12</m:t>
                        </m:r>
                      </m:sup>
                    </m:sSup>
                    <m:r>
                      <a:rPr lang="en-US" sz="2000" i="1" dirty="0" smtClean="0">
                        <a:latin typeface="Cambria Math" panose="02040503050406030204" pitchFamily="18" charset="0"/>
                        <a:sym typeface="Wingdings" pitchFamily="2" charset="2"/>
                      </a:rPr>
                      <m:t> </m:t>
                    </m:r>
                    <m:r>
                      <a:rPr lang="en-US" sz="2000" i="1" dirty="0" smtClean="0">
                        <a:latin typeface="Cambria Math" panose="02040503050406030204" pitchFamily="18" charset="0"/>
                        <a:sym typeface="Wingdings" pitchFamily="2" charset="2"/>
                      </a:rPr>
                      <m:t>𝑠</m:t>
                    </m:r>
                    <m:r>
                      <a:rPr lang="en-US" sz="2000" i="1" dirty="0" smtClean="0">
                        <a:latin typeface="Cambria Math" panose="02040503050406030204" pitchFamily="18" charset="0"/>
                        <a:sym typeface="Wingdings" pitchFamily="2" charset="2"/>
                      </a:rPr>
                      <m:t> </m:t>
                    </m:r>
                  </m:oMath>
                </a14:m>
                <a:endParaRPr lang="en-US" sz="2000" dirty="0">
                  <a:sym typeface="Wingdings" pitchFamily="2" charset="2"/>
                </a:endParaRPr>
              </a:p>
              <a:p>
                <a:pPr lvl="1"/>
                <a14:m>
                  <m:oMath xmlns:m="http://schemas.openxmlformats.org/officeDocument/2006/math">
                    <m:r>
                      <a:rPr lang="en-US" sz="2000" i="1" dirty="0" smtClean="0">
                        <a:latin typeface="Cambria Math" panose="02040503050406030204" pitchFamily="18" charset="0"/>
                        <a:sym typeface="Wingdings" pitchFamily="2" charset="2"/>
                      </a:rPr>
                      <m:t>  = 237665 </m:t>
                    </m:r>
                    <m:r>
                      <a:rPr lang="en-US" sz="2000" i="1" dirty="0" smtClean="0">
                        <a:latin typeface="Cambria Math" panose="02040503050406030204" pitchFamily="18" charset="0"/>
                        <a:sym typeface="Wingdings" pitchFamily="2" charset="2"/>
                      </a:rPr>
                      <m:t>𝑦𝑟</m:t>
                    </m:r>
                    <m:r>
                      <a:rPr lang="en-US" sz="2000" i="1" dirty="0" smtClean="0">
                        <a:latin typeface="Cambria Math" panose="02040503050406030204" pitchFamily="18" charset="0"/>
                        <a:sym typeface="Wingdings" pitchFamily="2" charset="2"/>
                      </a:rPr>
                      <m:t> 9 </m:t>
                    </m:r>
                    <m:r>
                      <a:rPr lang="en-US" sz="2000" i="1" dirty="0" smtClean="0">
                        <a:latin typeface="Cambria Math" panose="02040503050406030204" pitchFamily="18" charset="0"/>
                        <a:sym typeface="Wingdings" pitchFamily="2" charset="2"/>
                      </a:rPr>
                      <m:t>𝑚𝑜𝑛𝑡h𝑠</m:t>
                    </m:r>
                  </m:oMath>
                </a14:m>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a:blip r:embed="rId3"/>
                <a:stretch>
                  <a:fillRect l="-163" t="-1287"/>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14-05 Relativistic Energy</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70000" lnSpcReduction="20000"/>
              </a:bodyPr>
              <a:lstStyle/>
              <a:p>
                <a:r>
                  <a:rPr lang="en-US" dirty="0"/>
                  <a:t>If the object is moving, then the total energy is </a:t>
                </a:r>
                <a14:m>
                  <m:oMath xmlns:m="http://schemas.openxmlformats.org/officeDocument/2006/math">
                    <m:r>
                      <a:rPr lang="en-US" i="1" dirty="0" smtClean="0">
                        <a:latin typeface="Cambria Math" panose="02040503050406030204" pitchFamily="18" charset="0"/>
                      </a:rPr>
                      <m:t>𝐸</m:t>
                    </m:r>
                    <m:r>
                      <a:rPr lang="en-US"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𝐸</m:t>
                        </m:r>
                      </m:e>
                      <m:sub>
                        <m:r>
                          <a:rPr lang="en-US" i="1" dirty="0" smtClean="0">
                            <a:latin typeface="Cambria Math" panose="02040503050406030204" pitchFamily="18" charset="0"/>
                          </a:rPr>
                          <m:t>0</m:t>
                        </m:r>
                      </m:sub>
                    </m:sSub>
                    <m:r>
                      <a:rPr lang="en-US" i="1" dirty="0" smtClean="0">
                        <a:latin typeface="Cambria Math" panose="02040503050406030204" pitchFamily="18" charset="0"/>
                      </a:rPr>
                      <m:t>+</m:t>
                    </m:r>
                    <m:r>
                      <a:rPr lang="en-US" i="1" dirty="0" smtClean="0">
                        <a:latin typeface="Cambria Math" panose="02040503050406030204" pitchFamily="18" charset="0"/>
                      </a:rPr>
                      <m:t>𝐾𝐸</m:t>
                    </m:r>
                  </m:oMath>
                </a14:m>
                <a:endParaRPr lang="en-US" dirty="0"/>
              </a:p>
              <a:p>
                <a14:m>
                  <m:oMath xmlns:m="http://schemas.openxmlformats.org/officeDocument/2006/math">
                    <m:f>
                      <m:fPr>
                        <m:ctrlPr>
                          <a:rPr lang="en-US" sz="4300" b="0" i="1" smtClean="0">
                            <a:latin typeface="Cambria Math" panose="02040503050406030204" pitchFamily="18" charset="0"/>
                          </a:rPr>
                        </m:ctrlPr>
                      </m:fPr>
                      <m:num>
                        <m:r>
                          <a:rPr lang="en-US" sz="4300" b="0" i="1" smtClean="0">
                            <a:latin typeface="Cambria Math"/>
                          </a:rPr>
                          <m:t>𝑚</m:t>
                        </m:r>
                        <m:sSup>
                          <m:sSupPr>
                            <m:ctrlPr>
                              <a:rPr lang="en-US" sz="4300" b="0" i="1" smtClean="0">
                                <a:latin typeface="Cambria Math" panose="02040503050406030204" pitchFamily="18" charset="0"/>
                              </a:rPr>
                            </m:ctrlPr>
                          </m:sSupPr>
                          <m:e>
                            <m:r>
                              <a:rPr lang="en-US" sz="4300" b="0" i="1" smtClean="0">
                                <a:latin typeface="Cambria Math"/>
                              </a:rPr>
                              <m:t>𝑐</m:t>
                            </m:r>
                          </m:e>
                          <m:sup>
                            <m:r>
                              <a:rPr lang="en-US" sz="4300" b="0" i="1" smtClean="0">
                                <a:latin typeface="Cambria Math"/>
                              </a:rPr>
                              <m:t>2</m:t>
                            </m:r>
                          </m:sup>
                        </m:sSup>
                      </m:num>
                      <m:den>
                        <m:rad>
                          <m:radPr>
                            <m:degHide m:val="on"/>
                            <m:ctrlPr>
                              <a:rPr lang="en-US" sz="4300" b="0" i="1" smtClean="0">
                                <a:latin typeface="Cambria Math" panose="02040503050406030204" pitchFamily="18" charset="0"/>
                              </a:rPr>
                            </m:ctrlPr>
                          </m:radPr>
                          <m:deg/>
                          <m:e>
                            <m:r>
                              <a:rPr lang="en-US" sz="4300" b="0" i="1" smtClean="0">
                                <a:latin typeface="Cambria Math"/>
                              </a:rPr>
                              <m:t>1−</m:t>
                            </m:r>
                            <m:f>
                              <m:fPr>
                                <m:ctrlPr>
                                  <a:rPr lang="en-US" sz="4300" b="0" i="1" smtClean="0">
                                    <a:latin typeface="Cambria Math" panose="02040503050406030204" pitchFamily="18" charset="0"/>
                                  </a:rPr>
                                </m:ctrlPr>
                              </m:fPr>
                              <m:num>
                                <m:sSup>
                                  <m:sSupPr>
                                    <m:ctrlPr>
                                      <a:rPr lang="en-US" sz="4300" b="0" i="1" smtClean="0">
                                        <a:latin typeface="Cambria Math" panose="02040503050406030204" pitchFamily="18" charset="0"/>
                                      </a:rPr>
                                    </m:ctrlPr>
                                  </m:sSupPr>
                                  <m:e>
                                    <m:r>
                                      <a:rPr lang="en-US" sz="4300" b="0" i="1" smtClean="0">
                                        <a:latin typeface="Cambria Math"/>
                                      </a:rPr>
                                      <m:t>𝑣</m:t>
                                    </m:r>
                                  </m:e>
                                  <m:sup>
                                    <m:r>
                                      <a:rPr lang="en-US" sz="4300" b="0" i="1" smtClean="0">
                                        <a:latin typeface="Cambria Math"/>
                                      </a:rPr>
                                      <m:t>2</m:t>
                                    </m:r>
                                  </m:sup>
                                </m:sSup>
                              </m:num>
                              <m:den>
                                <m:sSup>
                                  <m:sSupPr>
                                    <m:ctrlPr>
                                      <a:rPr lang="en-US" sz="4300" b="0" i="1" smtClean="0">
                                        <a:latin typeface="Cambria Math" panose="02040503050406030204" pitchFamily="18" charset="0"/>
                                      </a:rPr>
                                    </m:ctrlPr>
                                  </m:sSupPr>
                                  <m:e>
                                    <m:r>
                                      <a:rPr lang="en-US" sz="4300" b="0" i="1" smtClean="0">
                                        <a:latin typeface="Cambria Math"/>
                                      </a:rPr>
                                      <m:t>𝑐</m:t>
                                    </m:r>
                                  </m:e>
                                  <m:sup>
                                    <m:r>
                                      <a:rPr lang="en-US" sz="4300" b="0" i="1" smtClean="0">
                                        <a:latin typeface="Cambria Math"/>
                                      </a:rPr>
                                      <m:t>2</m:t>
                                    </m:r>
                                  </m:sup>
                                </m:sSup>
                              </m:den>
                            </m:f>
                          </m:e>
                        </m:rad>
                      </m:den>
                    </m:f>
                    <m:r>
                      <a:rPr lang="en-US" sz="4300" b="0" i="1" smtClean="0">
                        <a:latin typeface="Cambria Math"/>
                      </a:rPr>
                      <m:t>=</m:t>
                    </m:r>
                    <m:r>
                      <a:rPr lang="en-US" sz="4300" b="0" i="1" smtClean="0">
                        <a:latin typeface="Cambria Math"/>
                      </a:rPr>
                      <m:t>𝑚</m:t>
                    </m:r>
                    <m:sSup>
                      <m:sSupPr>
                        <m:ctrlPr>
                          <a:rPr lang="en-US" sz="4300" b="0" i="1" smtClean="0">
                            <a:latin typeface="Cambria Math" panose="02040503050406030204" pitchFamily="18" charset="0"/>
                          </a:rPr>
                        </m:ctrlPr>
                      </m:sSupPr>
                      <m:e>
                        <m:r>
                          <a:rPr lang="en-US" sz="4300" b="0" i="1" smtClean="0">
                            <a:latin typeface="Cambria Math"/>
                          </a:rPr>
                          <m:t>𝑐</m:t>
                        </m:r>
                      </m:e>
                      <m:sup>
                        <m:r>
                          <a:rPr lang="en-US" sz="4300" b="0" i="1" smtClean="0">
                            <a:latin typeface="Cambria Math"/>
                          </a:rPr>
                          <m:t>2</m:t>
                        </m:r>
                      </m:sup>
                    </m:sSup>
                    <m:r>
                      <a:rPr lang="en-US" sz="4300" b="0" i="1" smtClean="0">
                        <a:latin typeface="Cambria Math"/>
                      </a:rPr>
                      <m:t>+</m:t>
                    </m:r>
                    <m:r>
                      <a:rPr lang="en-US" sz="4300" b="0" i="1" smtClean="0">
                        <a:latin typeface="Cambria Math"/>
                      </a:rPr>
                      <m:t>𝐾𝐸</m:t>
                    </m:r>
                  </m:oMath>
                </a14:m>
                <a:endParaRPr lang="en-US" sz="4300" dirty="0"/>
              </a:p>
              <a:p>
                <a:endParaRPr lang="en-US" sz="4300" dirty="0"/>
              </a:p>
              <a:p>
                <a14:m>
                  <m:oMath xmlns:m="http://schemas.openxmlformats.org/officeDocument/2006/math">
                    <m:r>
                      <a:rPr lang="en-US" sz="4300" b="0" i="1" smtClean="0">
                        <a:latin typeface="Cambria Math"/>
                      </a:rPr>
                      <m:t>𝐾𝐸</m:t>
                    </m:r>
                    <m:r>
                      <a:rPr lang="en-US" sz="4300" b="0" i="1" smtClean="0">
                        <a:latin typeface="Cambria Math"/>
                      </a:rPr>
                      <m:t>=</m:t>
                    </m:r>
                    <m:r>
                      <a:rPr lang="en-US" sz="4300" b="0" i="1" smtClean="0">
                        <a:latin typeface="Cambria Math"/>
                      </a:rPr>
                      <m:t>𝑚</m:t>
                    </m:r>
                    <m:sSup>
                      <m:sSupPr>
                        <m:ctrlPr>
                          <a:rPr lang="en-US" sz="4300" b="0" i="1" smtClean="0">
                            <a:latin typeface="Cambria Math" panose="02040503050406030204" pitchFamily="18" charset="0"/>
                          </a:rPr>
                        </m:ctrlPr>
                      </m:sSupPr>
                      <m:e>
                        <m:r>
                          <a:rPr lang="en-US" sz="4300" b="0" i="1" smtClean="0">
                            <a:latin typeface="Cambria Math"/>
                          </a:rPr>
                          <m:t>𝑐</m:t>
                        </m:r>
                      </m:e>
                      <m:sup>
                        <m:r>
                          <a:rPr lang="en-US" sz="4300" b="0" i="1" smtClean="0">
                            <a:latin typeface="Cambria Math"/>
                          </a:rPr>
                          <m:t>2</m:t>
                        </m:r>
                      </m:sup>
                    </m:sSup>
                    <m:d>
                      <m:dPr>
                        <m:ctrlPr>
                          <a:rPr lang="en-US" sz="4300" b="0" i="1" smtClean="0">
                            <a:latin typeface="Cambria Math" panose="02040503050406030204" pitchFamily="18" charset="0"/>
                          </a:rPr>
                        </m:ctrlPr>
                      </m:dPr>
                      <m:e>
                        <m:f>
                          <m:fPr>
                            <m:ctrlPr>
                              <a:rPr lang="en-US" sz="4300" b="0" i="1" smtClean="0">
                                <a:latin typeface="Cambria Math" panose="02040503050406030204" pitchFamily="18" charset="0"/>
                              </a:rPr>
                            </m:ctrlPr>
                          </m:fPr>
                          <m:num>
                            <m:r>
                              <a:rPr lang="en-US" sz="4300" b="0" i="1" smtClean="0">
                                <a:latin typeface="Cambria Math"/>
                              </a:rPr>
                              <m:t>1</m:t>
                            </m:r>
                          </m:num>
                          <m:den>
                            <m:rad>
                              <m:radPr>
                                <m:degHide m:val="on"/>
                                <m:ctrlPr>
                                  <a:rPr lang="en-US" sz="4300" b="0" i="1" smtClean="0">
                                    <a:latin typeface="Cambria Math" panose="02040503050406030204" pitchFamily="18" charset="0"/>
                                  </a:rPr>
                                </m:ctrlPr>
                              </m:radPr>
                              <m:deg/>
                              <m:e>
                                <m:r>
                                  <a:rPr lang="en-US" sz="4300" b="0" i="1" smtClean="0">
                                    <a:latin typeface="Cambria Math"/>
                                  </a:rPr>
                                  <m:t>1−</m:t>
                                </m:r>
                                <m:f>
                                  <m:fPr>
                                    <m:ctrlPr>
                                      <a:rPr lang="en-US" sz="4300" b="0" i="1" smtClean="0">
                                        <a:latin typeface="Cambria Math" panose="02040503050406030204" pitchFamily="18" charset="0"/>
                                      </a:rPr>
                                    </m:ctrlPr>
                                  </m:fPr>
                                  <m:num>
                                    <m:sSup>
                                      <m:sSupPr>
                                        <m:ctrlPr>
                                          <a:rPr lang="en-US" sz="4300" b="0" i="1" smtClean="0">
                                            <a:latin typeface="Cambria Math" panose="02040503050406030204" pitchFamily="18" charset="0"/>
                                          </a:rPr>
                                        </m:ctrlPr>
                                      </m:sSupPr>
                                      <m:e>
                                        <m:r>
                                          <a:rPr lang="en-US" sz="4300" b="0" i="1" smtClean="0">
                                            <a:latin typeface="Cambria Math"/>
                                          </a:rPr>
                                          <m:t>𝑣</m:t>
                                        </m:r>
                                      </m:e>
                                      <m:sup>
                                        <m:r>
                                          <a:rPr lang="en-US" sz="4300" b="0" i="1" smtClean="0">
                                            <a:latin typeface="Cambria Math"/>
                                          </a:rPr>
                                          <m:t>2</m:t>
                                        </m:r>
                                      </m:sup>
                                    </m:sSup>
                                  </m:num>
                                  <m:den>
                                    <m:sSup>
                                      <m:sSupPr>
                                        <m:ctrlPr>
                                          <a:rPr lang="en-US" sz="4300" b="0" i="1" smtClean="0">
                                            <a:latin typeface="Cambria Math" panose="02040503050406030204" pitchFamily="18" charset="0"/>
                                          </a:rPr>
                                        </m:ctrlPr>
                                      </m:sSupPr>
                                      <m:e>
                                        <m:r>
                                          <a:rPr lang="en-US" sz="4300" b="0" i="1" smtClean="0">
                                            <a:latin typeface="Cambria Math"/>
                                          </a:rPr>
                                          <m:t>𝑐</m:t>
                                        </m:r>
                                      </m:e>
                                      <m:sup>
                                        <m:r>
                                          <a:rPr lang="en-US" sz="4300" b="0" i="1" smtClean="0">
                                            <a:latin typeface="Cambria Math"/>
                                          </a:rPr>
                                          <m:t>2</m:t>
                                        </m:r>
                                      </m:sup>
                                    </m:sSup>
                                  </m:den>
                                </m:f>
                              </m:e>
                            </m:rad>
                          </m:den>
                        </m:f>
                        <m:r>
                          <a:rPr lang="en-US" sz="4300" b="0" i="1" smtClean="0">
                            <a:latin typeface="Cambria Math"/>
                          </a:rPr>
                          <m:t>−1</m:t>
                        </m:r>
                      </m:e>
                    </m:d>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a:blip r:embed="rId3"/>
                <a:stretch>
                  <a:fillRect t="-2574"/>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14-05 Relativistic Energy</a:t>
            </a:r>
          </a:p>
        </p:txBody>
      </p:sp>
      <p:sp>
        <p:nvSpPr>
          <p:cNvPr id="3" name="Content Placeholder 2"/>
          <p:cNvSpPr>
            <a:spLocks noGrp="1"/>
          </p:cNvSpPr>
          <p:nvPr>
            <p:ph sz="quarter" idx="1"/>
          </p:nvPr>
        </p:nvSpPr>
        <p:spPr>
          <a:xfrm>
            <a:off x="1295400" y="1257300"/>
            <a:ext cx="7470648" cy="3886200"/>
          </a:xfrm>
        </p:spPr>
        <p:txBody>
          <a:bodyPr>
            <a:normAutofit fontScale="85000" lnSpcReduction="10000"/>
          </a:bodyPr>
          <a:lstStyle/>
          <a:p>
            <a:r>
              <a:rPr lang="en-US" dirty="0"/>
              <a:t>Mass and energy are the same</a:t>
            </a:r>
          </a:p>
          <a:p>
            <a:endParaRPr lang="en-US" dirty="0"/>
          </a:p>
          <a:p>
            <a:r>
              <a:rPr lang="en-US" dirty="0"/>
              <a:t>A change in one, means a change in the other.</a:t>
            </a:r>
          </a:p>
          <a:p>
            <a:endParaRPr lang="en-US" dirty="0"/>
          </a:p>
          <a:p>
            <a:r>
              <a:rPr lang="en-US" dirty="0"/>
              <a:t>For example, you pick up your backpack and increase its gravitational potential energy. </a:t>
            </a:r>
          </a:p>
          <a:p>
            <a:pPr lvl="1"/>
            <a:r>
              <a:rPr lang="en-US" dirty="0"/>
              <a:t>Since the energy increases, the mass must increase.</a:t>
            </a:r>
          </a:p>
          <a:p>
            <a:pPr lvl="1"/>
            <a:r>
              <a:rPr lang="en-US" dirty="0"/>
              <a:t>So when you carry your backpack, it is actually heavier than when it is on the ground.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14-05 Relativistic Energy</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r>
                  <a:rPr lang="en-US" sz="2000" dirty="0"/>
                  <a:t>The sun radiates electromagnetic energy at </a:t>
                </a:r>
                <a14:m>
                  <m:oMath xmlns:m="http://schemas.openxmlformats.org/officeDocument/2006/math">
                    <m:r>
                      <a:rPr lang="en-US" sz="2000" i="1" dirty="0" smtClean="0">
                        <a:latin typeface="Cambria Math" panose="02040503050406030204" pitchFamily="18" charset="0"/>
                      </a:rPr>
                      <m:t>3.92</m:t>
                    </m:r>
                    <m:r>
                      <a:rPr lang="en-US" sz="2000" b="0" i="1" dirty="0" smtClean="0">
                        <a:latin typeface="Cambria Math" panose="02040503050406030204" pitchFamily="18" charset="0"/>
                      </a:rPr>
                      <m:t>×</m:t>
                    </m:r>
                    <m:sSup>
                      <m:sSupPr>
                        <m:ctrlPr>
                          <a:rPr lang="en-US" sz="2000" b="0" i="1" dirty="0" smtClean="0">
                            <a:latin typeface="Cambria Math" panose="02040503050406030204" pitchFamily="18" charset="0"/>
                          </a:rPr>
                        </m:ctrlPr>
                      </m:sSupPr>
                      <m:e>
                        <m:r>
                          <a:rPr lang="en-US" sz="2000" i="1" dirty="0" smtClean="0">
                            <a:latin typeface="Cambria Math" panose="02040503050406030204" pitchFamily="18" charset="0"/>
                          </a:rPr>
                          <m:t>10</m:t>
                        </m:r>
                      </m:e>
                      <m:sup>
                        <m:r>
                          <a:rPr lang="en-US" sz="2000" i="1" dirty="0" smtClean="0">
                            <a:latin typeface="Cambria Math" panose="02040503050406030204" pitchFamily="18" charset="0"/>
                          </a:rPr>
                          <m:t>26</m:t>
                        </m:r>
                      </m:sup>
                    </m:sSup>
                  </m:oMath>
                </a14:m>
                <a:r>
                  <a:rPr lang="en-US" sz="2000" dirty="0"/>
                  <a:t> W.  How much mass does the sun lose in 1 year?</a:t>
                </a:r>
              </a:p>
              <a:p>
                <a:pPr lvl="1"/>
                <a14:m>
                  <m:oMath xmlns:m="http://schemas.openxmlformats.org/officeDocument/2006/math">
                    <m:r>
                      <a:rPr lang="en-US" sz="1800" i="1" dirty="0" smtClean="0">
                        <a:latin typeface="Cambria Math" panose="02040503050406030204" pitchFamily="18" charset="0"/>
                      </a:rPr>
                      <m:t>1.37</m:t>
                    </m:r>
                    <m:r>
                      <a:rPr lang="en-US" sz="1800" b="0" i="1" dirty="0" smtClean="0">
                        <a:latin typeface="Cambria Math" panose="02040503050406030204" pitchFamily="18" charset="0"/>
                      </a:rPr>
                      <m:t>×</m:t>
                    </m:r>
                    <m:sSup>
                      <m:sSupPr>
                        <m:ctrlPr>
                          <a:rPr lang="en-US" sz="1800" i="1" dirty="0" smtClean="0">
                            <a:latin typeface="Cambria Math" panose="02040503050406030204" pitchFamily="18" charset="0"/>
                          </a:rPr>
                        </m:ctrlPr>
                      </m:sSupPr>
                      <m:e>
                        <m:r>
                          <a:rPr lang="en-US" sz="1800" i="1" dirty="0" smtClean="0">
                            <a:latin typeface="Cambria Math" panose="02040503050406030204" pitchFamily="18" charset="0"/>
                          </a:rPr>
                          <m:t>10</m:t>
                        </m:r>
                      </m:e>
                      <m:sup>
                        <m:r>
                          <a:rPr lang="en-US" sz="1800" i="1" dirty="0" smtClean="0">
                            <a:latin typeface="Cambria Math" panose="02040503050406030204" pitchFamily="18" charset="0"/>
                          </a:rPr>
                          <m:t>17</m:t>
                        </m:r>
                      </m:sup>
                    </m:sSup>
                  </m:oMath>
                </a14:m>
                <a:r>
                  <a:rPr lang="en-US" sz="1800" dirty="0"/>
                  <a:t> kg</a:t>
                </a:r>
              </a:p>
              <a:p>
                <a:pPr lvl="1"/>
                <a:endParaRPr lang="en-US" sz="1800" dirty="0"/>
              </a:p>
              <a:p>
                <a:pPr lvl="1"/>
                <a:endParaRPr lang="en-US" sz="1800" dirty="0"/>
              </a:p>
              <a:p>
                <a:pPr lvl="1"/>
                <a:endParaRPr lang="en-US" sz="1800" dirty="0"/>
              </a:p>
              <a:p>
                <a:pPr lvl="1"/>
                <a:endParaRPr lang="en-US" sz="1800" dirty="0"/>
              </a:p>
              <a:p>
                <a:pPr lvl="1"/>
                <a:endParaRPr lang="en-US" sz="1800" dirty="0"/>
              </a:p>
              <a:p>
                <a:r>
                  <a:rPr lang="en-US" sz="2000" dirty="0"/>
                  <a:t>This is only a tiny fraction of the sun’s mass (</a:t>
                </a:r>
                <a14:m>
                  <m:oMath xmlns:m="http://schemas.openxmlformats.org/officeDocument/2006/math">
                    <m:r>
                      <a:rPr lang="en-US" sz="2000" i="1" dirty="0" smtClean="0">
                        <a:latin typeface="Cambria Math" panose="02040503050406030204" pitchFamily="18" charset="0"/>
                      </a:rPr>
                      <m:t>6.9</m:t>
                    </m:r>
                    <m:r>
                      <a:rPr lang="en-US" sz="2000" b="0" i="1" dirty="0" smtClean="0">
                        <a:latin typeface="Cambria Math" panose="02040503050406030204" pitchFamily="18" charset="0"/>
                      </a:rPr>
                      <m:t>×</m:t>
                    </m:r>
                    <m:sSup>
                      <m:sSupPr>
                        <m:ctrlPr>
                          <a:rPr lang="en-US" sz="2000" b="0" i="1" dirty="0" smtClean="0">
                            <a:latin typeface="Cambria Math" panose="02040503050406030204" pitchFamily="18" charset="0"/>
                          </a:rPr>
                        </m:ctrlPr>
                      </m:sSupPr>
                      <m:e>
                        <m:r>
                          <a:rPr lang="en-US" sz="2000" i="1" dirty="0" smtClean="0">
                            <a:latin typeface="Cambria Math" panose="02040503050406030204" pitchFamily="18" charset="0"/>
                          </a:rPr>
                          <m:t>10</m:t>
                        </m:r>
                      </m:e>
                      <m:sup>
                        <m:r>
                          <a:rPr lang="en-US" sz="2000" i="1" dirty="0" smtClean="0">
                            <a:latin typeface="Cambria Math" panose="02040503050406030204" pitchFamily="18" charset="0"/>
                          </a:rPr>
                          <m:t>−14</m:t>
                        </m:r>
                      </m:sup>
                    </m:sSup>
                  </m:oMath>
                </a14:m>
                <a:r>
                  <a:rPr lang="en-US" sz="2000" dirty="0"/>
                  <a:t>)</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a:blip r:embed="rId3"/>
                <a:stretch>
                  <a:fillRect t="-735"/>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14-05 Relativistic Energy</a:t>
            </a:r>
          </a:p>
        </p:txBody>
      </p:sp>
      <p:sp>
        <p:nvSpPr>
          <p:cNvPr id="3" name="Content Placeholder 2"/>
          <p:cNvSpPr>
            <a:spLocks noGrp="1"/>
          </p:cNvSpPr>
          <p:nvPr>
            <p:ph sz="quarter" idx="1"/>
          </p:nvPr>
        </p:nvSpPr>
        <p:spPr/>
        <p:txBody>
          <a:bodyPr>
            <a:normAutofit lnSpcReduction="10000"/>
          </a:bodyPr>
          <a:lstStyle/>
          <a:p>
            <a:r>
              <a:rPr lang="en-US" dirty="0"/>
              <a:t>A final consequence</a:t>
            </a:r>
          </a:p>
          <a:p>
            <a:endParaRPr lang="en-US" dirty="0"/>
          </a:p>
          <a:p>
            <a:r>
              <a:rPr lang="en-US" dirty="0"/>
              <a:t>Objects with mass cannot reach the speed of light.</a:t>
            </a:r>
          </a:p>
          <a:p>
            <a:endParaRPr lang="en-US" dirty="0"/>
          </a:p>
          <a:p>
            <a:r>
              <a:rPr lang="en-US" dirty="0"/>
              <a:t>This is because it would take an infinite amount of energy.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14-05 Homework</a:t>
            </a:r>
          </a:p>
        </p:txBody>
      </p:sp>
      <p:sp>
        <p:nvSpPr>
          <p:cNvPr id="3" name="Content Placeholder 2"/>
          <p:cNvSpPr>
            <a:spLocks noGrp="1"/>
          </p:cNvSpPr>
          <p:nvPr>
            <p:ph sz="quarter" idx="1"/>
          </p:nvPr>
        </p:nvSpPr>
        <p:spPr/>
        <p:txBody>
          <a:bodyPr>
            <a:normAutofit/>
          </a:bodyPr>
          <a:lstStyle/>
          <a:p>
            <a:r>
              <a:rPr lang="en-US" sz="2400" dirty="0"/>
              <a:t>You have less mass if you use energy.</a:t>
            </a:r>
          </a:p>
        </p:txBody>
      </p:sp>
      <p:sp>
        <p:nvSpPr>
          <p:cNvPr id="4" name="Content Placeholder 3"/>
          <p:cNvSpPr>
            <a:spLocks noGrp="1"/>
          </p:cNvSpPr>
          <p:nvPr>
            <p:ph sz="quarter" idx="2"/>
          </p:nvPr>
        </p:nvSpPr>
        <p:spPr/>
        <p:txBody>
          <a:bodyPr>
            <a:normAutofit/>
          </a:bodyPr>
          <a:lstStyle/>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14-01 Einstein’s Postulates and Time Dilation</a:t>
            </a:r>
          </a:p>
        </p:txBody>
      </p:sp>
      <p:sp>
        <p:nvSpPr>
          <p:cNvPr id="3" name="Content Placeholder 2"/>
          <p:cNvSpPr>
            <a:spLocks noGrp="1"/>
          </p:cNvSpPr>
          <p:nvPr>
            <p:ph sz="quarter" idx="1"/>
          </p:nvPr>
        </p:nvSpPr>
        <p:spPr/>
        <p:txBody>
          <a:bodyPr/>
          <a:lstStyle/>
          <a:p>
            <a:r>
              <a:rPr lang="en-US" dirty="0"/>
              <a:t>Inertial Reference Frame</a:t>
            </a:r>
          </a:p>
          <a:p>
            <a:pPr lvl="1"/>
            <a:r>
              <a:rPr lang="en-US" dirty="0"/>
              <a:t>Reference frame where Newton’s Law of Inertia is valid</a:t>
            </a:r>
          </a:p>
          <a:p>
            <a:pPr lvl="1"/>
            <a:r>
              <a:rPr lang="en-US" dirty="0"/>
              <a:t>No acceleration</a:t>
            </a:r>
          </a:p>
          <a:p>
            <a:pPr lvl="1"/>
            <a:r>
              <a:rPr lang="en-US" dirty="0"/>
              <a:t>No rotation</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14-01 Einstein’s Postulates and Time Dilation</a:t>
            </a:r>
          </a:p>
        </p:txBody>
      </p:sp>
      <p:sp>
        <p:nvSpPr>
          <p:cNvPr id="3" name="Content Placeholder 2"/>
          <p:cNvSpPr>
            <a:spLocks noGrp="1"/>
          </p:cNvSpPr>
          <p:nvPr>
            <p:ph sz="quarter" idx="1"/>
          </p:nvPr>
        </p:nvSpPr>
        <p:spPr/>
        <p:txBody>
          <a:bodyPr>
            <a:normAutofit fontScale="85000" lnSpcReduction="20000"/>
          </a:bodyPr>
          <a:lstStyle/>
          <a:p>
            <a:r>
              <a:rPr lang="en-US" dirty="0"/>
              <a:t>Einstein built theory of special relativity on these postulates.</a:t>
            </a:r>
          </a:p>
          <a:p>
            <a:r>
              <a:rPr lang="en-US" dirty="0"/>
              <a:t>The Relativity Postulate</a:t>
            </a:r>
          </a:p>
          <a:p>
            <a:pPr lvl="1"/>
            <a:r>
              <a:rPr lang="en-US" dirty="0"/>
              <a:t>The laws of physics are the same in every inertial reference frame.</a:t>
            </a:r>
          </a:p>
          <a:p>
            <a:r>
              <a:rPr lang="en-US" dirty="0"/>
              <a:t>The Speed of Light Postulate</a:t>
            </a:r>
          </a:p>
          <a:p>
            <a:pPr lvl="1"/>
            <a:r>
              <a:rPr lang="en-US" dirty="0"/>
              <a:t>The speed of light in a vacuum, measured in any inertial reference frame, always has the same value of c, no matter how fast the source of light and the observer are moving relative to each other.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14-01 Einstein’s Postulates and Time Dilation</a:t>
            </a:r>
          </a:p>
        </p:txBody>
      </p:sp>
      <p:sp>
        <p:nvSpPr>
          <p:cNvPr id="3" name="Content Placeholder 2"/>
          <p:cNvSpPr>
            <a:spLocks noGrp="1"/>
          </p:cNvSpPr>
          <p:nvPr>
            <p:ph sz="quarter" idx="1"/>
          </p:nvPr>
        </p:nvSpPr>
        <p:spPr/>
        <p:txBody>
          <a:bodyPr/>
          <a:lstStyle/>
          <a:p>
            <a:r>
              <a:rPr lang="en-US" dirty="0"/>
              <a:t>Consequences of Relativity Postulate</a:t>
            </a:r>
          </a:p>
          <a:p>
            <a:pPr lvl="1"/>
            <a:r>
              <a:rPr lang="en-US" dirty="0"/>
              <a:t>Any inertial reference frame is as good as any other.</a:t>
            </a:r>
          </a:p>
          <a:p>
            <a:pPr lvl="1"/>
            <a:r>
              <a:rPr lang="en-US" dirty="0"/>
              <a:t>You can’t say any reference frame is truly at rest.</a:t>
            </a:r>
          </a:p>
          <a:p>
            <a:pPr lvl="1"/>
            <a:r>
              <a:rPr lang="en-US" dirty="0"/>
              <a:t>There is no absolute velocity or rest, only velocity relative to the reference frame.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14-01 Einstein’s Postulates and Time Dilation</a:t>
            </a:r>
          </a:p>
        </p:txBody>
      </p:sp>
      <p:sp>
        <p:nvSpPr>
          <p:cNvPr id="3" name="Content Placeholder 2"/>
          <p:cNvSpPr>
            <a:spLocks noGrp="1"/>
          </p:cNvSpPr>
          <p:nvPr>
            <p:ph sz="quarter" idx="1"/>
          </p:nvPr>
        </p:nvSpPr>
        <p:spPr>
          <a:xfrm>
            <a:off x="1295400" y="1257300"/>
            <a:ext cx="7470648" cy="2514600"/>
          </a:xfrm>
        </p:spPr>
        <p:txBody>
          <a:bodyPr>
            <a:normAutofit fontScale="77500" lnSpcReduction="20000"/>
          </a:bodyPr>
          <a:lstStyle/>
          <a:p>
            <a:r>
              <a:rPr lang="en-US" dirty="0"/>
              <a:t>Explanation of Speed of Light Postulate</a:t>
            </a:r>
          </a:p>
          <a:p>
            <a:pPr lvl="1"/>
            <a:r>
              <a:rPr lang="en-US" dirty="0"/>
              <a:t>The observer on the truck measures speed of light to be c since he is holding the light.</a:t>
            </a:r>
          </a:p>
          <a:p>
            <a:pPr lvl="1"/>
            <a:r>
              <a:rPr lang="en-US" dirty="0"/>
              <a:t>Logic says the observer on the ground measures the speed of light to be c + 15, but he doesn’t.</a:t>
            </a:r>
          </a:p>
          <a:p>
            <a:pPr lvl="1"/>
            <a:r>
              <a:rPr lang="en-US" dirty="0"/>
              <a:t>The observer on the ground measures speed of light to be c also.</a:t>
            </a:r>
          </a:p>
          <a:p>
            <a:pPr lvl="1"/>
            <a:r>
              <a:rPr lang="en-US" dirty="0"/>
              <a:t>Verified by experiment many times.</a:t>
            </a:r>
          </a:p>
          <a:p>
            <a:pPr lvl="1"/>
            <a:endParaRPr lang="en-US" dirty="0"/>
          </a:p>
        </p:txBody>
      </p:sp>
      <p:pic>
        <p:nvPicPr>
          <p:cNvPr id="4" name="Picture 3" descr="F28.02.jpg"/>
          <p:cNvPicPr>
            <a:picLocks noChangeAspect="1"/>
          </p:cNvPicPr>
          <p:nvPr/>
        </p:nvPicPr>
        <p:blipFill>
          <a:blip r:embed="rId3" cstate="print"/>
          <a:srcRect b="50944"/>
          <a:stretch>
            <a:fillRect/>
          </a:stretch>
        </p:blipFill>
        <p:spPr>
          <a:xfrm>
            <a:off x="2362200" y="3789713"/>
            <a:ext cx="5791200" cy="13537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14-01 Einstein’s Postulates and Time Dilation</a:t>
            </a:r>
          </a:p>
        </p:txBody>
      </p:sp>
      <p:sp>
        <p:nvSpPr>
          <p:cNvPr id="3" name="Content Placeholder 2"/>
          <p:cNvSpPr>
            <a:spLocks noGrp="1"/>
          </p:cNvSpPr>
          <p:nvPr>
            <p:ph sz="quarter" idx="1"/>
          </p:nvPr>
        </p:nvSpPr>
        <p:spPr/>
        <p:txBody>
          <a:bodyPr/>
          <a:lstStyle/>
          <a:p>
            <a:r>
              <a:rPr lang="en-US" dirty="0"/>
              <a:t>Simultaneous</a:t>
            </a:r>
          </a:p>
          <a:p>
            <a:pPr lvl="1"/>
            <a:r>
              <a:rPr lang="en-US" dirty="0"/>
              <a:t>Just because two events appear simultaneous to one observer does not mean all observes see the events simultaneously</a:t>
            </a:r>
          </a:p>
        </p:txBody>
      </p:sp>
    </p:spTree>
    <p:extLst>
      <p:ext uri="{BB962C8B-B14F-4D97-AF65-F5344CB8AC3E}">
        <p14:creationId xmlns:p14="http://schemas.microsoft.com/office/powerpoint/2010/main" val="169072679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tar Trek Theme">
  <a:themeElements>
    <a:clrScheme name="Star Trek 1">
      <a:dk1>
        <a:srgbClr val="000000"/>
      </a:dk1>
      <a:lt1>
        <a:srgbClr val="FFFFFF"/>
      </a:lt1>
      <a:dk2>
        <a:srgbClr val="002060"/>
      </a:dk2>
      <a:lt2>
        <a:srgbClr val="00B0F0"/>
      </a:lt2>
      <a:accent1>
        <a:srgbClr val="0070C0"/>
      </a:accent1>
      <a:accent2>
        <a:srgbClr val="7BA79D"/>
      </a:accent2>
      <a:accent3>
        <a:srgbClr val="968C8C"/>
      </a:accent3>
      <a:accent4>
        <a:srgbClr val="7030A0"/>
      </a:accent4>
      <a:accent5>
        <a:srgbClr val="CC99FF"/>
      </a:accent5>
      <a:accent6>
        <a:srgbClr val="9966FF"/>
      </a:accent6>
      <a:hlink>
        <a:srgbClr val="FFFF00"/>
      </a:hlink>
      <a:folHlink>
        <a:srgbClr val="FF0000"/>
      </a:folHlink>
    </a:clrScheme>
    <a:fontScheme name="Star Trek1">
      <a:majorFont>
        <a:latin typeface="Star Down"/>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Star Trek1</Template>
  <TotalTime>28154</TotalTime>
  <Words>2699</Words>
  <Application>Microsoft Office PowerPoint</Application>
  <PresentationFormat>On-screen Show (16:9)</PresentationFormat>
  <Paragraphs>348</Paragraphs>
  <Slides>47</Slides>
  <Notes>42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Arial</vt:lpstr>
      <vt:lpstr>Calibri</vt:lpstr>
      <vt:lpstr>Cambria Math</vt:lpstr>
      <vt:lpstr>Comic Sans MS</vt:lpstr>
      <vt:lpstr>Star Down</vt:lpstr>
      <vt:lpstr>Wingdings</vt:lpstr>
      <vt:lpstr>Wingdings 2</vt:lpstr>
      <vt:lpstr>Star Trek Theme</vt:lpstr>
      <vt:lpstr>Special Relativity</vt:lpstr>
      <vt:lpstr>PowerPoint Presentation</vt:lpstr>
      <vt:lpstr>14-01 Einstein’s Postulates and Time Dilation</vt:lpstr>
      <vt:lpstr>14-01 Einstein’s Postulates and Time Dilation</vt:lpstr>
      <vt:lpstr>14-01 Einstein’s Postulates and Time Dilation</vt:lpstr>
      <vt:lpstr>14-01 Einstein’s Postulates and Time Dilation</vt:lpstr>
      <vt:lpstr>14-01 Einstein’s Postulates and Time Dilation</vt:lpstr>
      <vt:lpstr>14-01 Einstein’s Postulates and Time Dilation</vt:lpstr>
      <vt:lpstr>14-01 Einstein’s Postulates and Time Dilation</vt:lpstr>
      <vt:lpstr>14-01 Einstein’s Postulates and Time Dilation</vt:lpstr>
      <vt:lpstr>14-01 Einstein’s Postulates and Time Dilation</vt:lpstr>
      <vt:lpstr>14-01 Einstein’s Postulates and Time Dilation</vt:lpstr>
      <vt:lpstr>14-01 Einstein’s Postulates and Time Dilation</vt:lpstr>
      <vt:lpstr>14-01 Einstein’s Postulates and Time Dilation</vt:lpstr>
      <vt:lpstr>14-01 Einstein’s Postulates and Time Dilation</vt:lpstr>
      <vt:lpstr>14-01 Einstein’s Postulates and Time Dilation</vt:lpstr>
      <vt:lpstr>14-01 Practice Work</vt:lpstr>
      <vt:lpstr>14-02 Length Contraction</vt:lpstr>
      <vt:lpstr>14-02 Length Contraction</vt:lpstr>
      <vt:lpstr>14-02 Length Contraction</vt:lpstr>
      <vt:lpstr>14-02 Length Contraction</vt:lpstr>
      <vt:lpstr>14-02 Length Contraction</vt:lpstr>
      <vt:lpstr>14-02 Length Contraction</vt:lpstr>
      <vt:lpstr>14-02 Pratice Work</vt:lpstr>
      <vt:lpstr>14-03 Relativistic Addition of Velocities</vt:lpstr>
      <vt:lpstr>14-03 Relativistic Addition of Velocities</vt:lpstr>
      <vt:lpstr>14-03 Relativistic Addition of Velocities</vt:lpstr>
      <vt:lpstr>14-03 Relativistic Addition of Velocities</vt:lpstr>
      <vt:lpstr>14-03 Relativistic Addition of Velocities</vt:lpstr>
      <vt:lpstr>14-03 Relativistic Addition of Velocities</vt:lpstr>
      <vt:lpstr>14-03 Relativistic Addition of Velocities</vt:lpstr>
      <vt:lpstr>14-03 Relativistic Addition of Velocities</vt:lpstr>
      <vt:lpstr>14-03 Homework</vt:lpstr>
      <vt:lpstr>14-04 Relativistic Momentum</vt:lpstr>
      <vt:lpstr>14-04 Relativistic Momentum</vt:lpstr>
      <vt:lpstr>14-04 Relativistic Momentum</vt:lpstr>
      <vt:lpstr>14-04 Relativistic Momentum</vt:lpstr>
      <vt:lpstr>14-04 Relativistic Momentum</vt:lpstr>
      <vt:lpstr>14-04 Homework</vt:lpstr>
      <vt:lpstr>14-05 Relativistic Energy</vt:lpstr>
      <vt:lpstr>14-05 Relativistic Energy</vt:lpstr>
      <vt:lpstr>14-05 Relativistic Energy</vt:lpstr>
      <vt:lpstr>14-05 Relativistic Energy</vt:lpstr>
      <vt:lpstr>14-05 Relativistic Energy</vt:lpstr>
      <vt:lpstr>14-05 Relativistic Energy</vt:lpstr>
      <vt:lpstr>14-05 Relativistic Energy</vt:lpstr>
      <vt:lpstr>14-05 Homework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Relativity</dc:title>
  <dc:creator>Richard Wright</dc:creator>
  <cp:lastModifiedBy>Richard Wright</cp:lastModifiedBy>
  <cp:revision>141</cp:revision>
  <dcterms:created xsi:type="dcterms:W3CDTF">2008-03-02T20:39:57Z</dcterms:created>
  <dcterms:modified xsi:type="dcterms:W3CDTF">2025-05-08T12:27:36Z</dcterms:modified>
</cp:coreProperties>
</file>